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57" r:id="rId3"/>
    <p:sldId id="258" r:id="rId4"/>
    <p:sldId id="259" r:id="rId5"/>
    <p:sldId id="262" r:id="rId6"/>
    <p:sldId id="264" r:id="rId7"/>
    <p:sldId id="263" r:id="rId8"/>
    <p:sldId id="265" r:id="rId9"/>
    <p:sldId id="268" r:id="rId10"/>
    <p:sldId id="267" r:id="rId11"/>
    <p:sldId id="269" r:id="rId12"/>
    <p:sldId id="266" r:id="rId13"/>
    <p:sldId id="270" r:id="rId14"/>
    <p:sldId id="272" r:id="rId15"/>
    <p:sldId id="288" r:id="rId16"/>
    <p:sldId id="271" r:id="rId17"/>
    <p:sldId id="273" r:id="rId18"/>
    <p:sldId id="274" r:id="rId19"/>
    <p:sldId id="276" r:id="rId20"/>
    <p:sldId id="282" r:id="rId21"/>
    <p:sldId id="283" r:id="rId22"/>
    <p:sldId id="285" r:id="rId23"/>
    <p:sldId id="286" r:id="rId24"/>
    <p:sldId id="284" r:id="rId25"/>
    <p:sldId id="281" r:id="rId26"/>
    <p:sldId id="277" r:id="rId27"/>
    <p:sldId id="278" r:id="rId28"/>
    <p:sldId id="287" r:id="rId29"/>
    <p:sldId id="289" r:id="rId30"/>
    <p:sldId id="290"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67" d="100"/>
          <a:sy n="67" d="100"/>
        </p:scale>
        <p:origin x="-1248" y="-96"/>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14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9DCA4-7216-A84E-9962-33EF749AE2DC}" type="datetimeFigureOut">
              <a:rPr lang="en-US" smtClean="0"/>
              <a:pPr/>
              <a:t>10/13/2013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2D6DD-F527-A84B-8957-CD2686EC9A25}" type="slidenum">
              <a:rPr lang="en-US" smtClean="0"/>
              <a:pPr/>
              <a:t>‹#›</a:t>
            </a:fld>
            <a:endParaRPr lang="en-US"/>
          </a:p>
        </p:txBody>
      </p:sp>
    </p:spTree>
    <p:extLst>
      <p:ext uri="{BB962C8B-B14F-4D97-AF65-F5344CB8AC3E}">
        <p14:creationId xmlns="" xmlns:p14="http://schemas.microsoft.com/office/powerpoint/2010/main" val="3425675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attempted to balance the burden of reporting additional fields with the advantage of collecting additional data.  Some data fields have been deleted</a:t>
            </a:r>
            <a:endParaRPr lang="en-US" dirty="0"/>
          </a:p>
        </p:txBody>
      </p:sp>
      <p:sp>
        <p:nvSpPr>
          <p:cNvPr id="4" name="Slide Number Placeholder 3"/>
          <p:cNvSpPr>
            <a:spLocks noGrp="1"/>
          </p:cNvSpPr>
          <p:nvPr>
            <p:ph type="sldNum" sz="quarter" idx="10"/>
          </p:nvPr>
        </p:nvSpPr>
        <p:spPr/>
        <p:txBody>
          <a:bodyPr/>
          <a:lstStyle/>
          <a:p>
            <a:fld id="{16B2D6DD-F527-A84B-8957-CD2686EC9A25}" type="slidenum">
              <a:rPr lang="en-US" smtClean="0"/>
              <a:pPr/>
              <a:t>13</a:t>
            </a:fld>
            <a:endParaRPr lang="en-US"/>
          </a:p>
        </p:txBody>
      </p:sp>
    </p:spTree>
    <p:extLst>
      <p:ext uri="{BB962C8B-B14F-4D97-AF65-F5344CB8AC3E}">
        <p14:creationId xmlns="" xmlns:p14="http://schemas.microsoft.com/office/powerpoint/2010/main" val="4047150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B2D6DD-F527-A84B-8957-CD2686EC9A2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186520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2270869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403587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4149726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3140612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96418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2351145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3983026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42275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41485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DE05E-8D08-5B4C-AF5A-19AAA2A018C1}" type="datetimeFigureOut">
              <a:rPr lang="en-US" smtClean="0"/>
              <a:pPr/>
              <a:t>10/13/2013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88254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2DE05E-8D08-5B4C-AF5A-19AAA2A018C1}" type="datetimeFigureOut">
              <a:rPr lang="en-US" smtClean="0"/>
              <a:pPr/>
              <a:t>10/13/2013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A2E3A-CEE7-9A40-997D-2073F8C36C34}" type="slidenum">
              <a:rPr lang="en-US" smtClean="0"/>
              <a:pPr/>
              <a:t>‹#›</a:t>
            </a:fld>
            <a:endParaRPr lang="en-US"/>
          </a:p>
        </p:txBody>
      </p:sp>
    </p:spTree>
    <p:extLst>
      <p:ext uri="{BB962C8B-B14F-4D97-AF65-F5344CB8AC3E}">
        <p14:creationId xmlns="" xmlns:p14="http://schemas.microsoft.com/office/powerpoint/2010/main" val="3508683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SART Registry Update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2507924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 September 2001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Describes data to be reported including the data items and definitions</a:t>
            </a:r>
          </a:p>
          <a:p>
            <a:pPr lvl="1"/>
            <a:r>
              <a:rPr lang="en-US" dirty="0" smtClean="0"/>
              <a:t>Embryo banking cycle</a:t>
            </a:r>
          </a:p>
          <a:p>
            <a:pPr lvl="2"/>
            <a:r>
              <a:rPr lang="en-US" dirty="0" smtClean="0"/>
              <a:t>Cycle initiated with the intent of cryopreserving all fertilized embryos for later use</a:t>
            </a:r>
          </a:p>
          <a:p>
            <a:pPr lvl="2"/>
            <a:r>
              <a:rPr lang="en-US" dirty="0" smtClean="0"/>
              <a:t>Does not apply to cycles initiated with the intent to transfer embryos but for which all embryos were cryopreserved regardless of the reason</a:t>
            </a:r>
          </a:p>
          <a:p>
            <a:pPr lvl="1"/>
            <a:r>
              <a:rPr lang="en-US" dirty="0" smtClean="0"/>
              <a:t>Egg freezing not included</a:t>
            </a:r>
          </a:p>
          <a:p>
            <a:pPr lvl="1"/>
            <a:r>
              <a:rPr lang="en-US" dirty="0" smtClean="0"/>
              <a:t>Minimal stimulation not included</a:t>
            </a:r>
          </a:p>
          <a:p>
            <a:pPr lvl="1"/>
            <a:r>
              <a:rPr lang="en-US" dirty="0" smtClean="0"/>
              <a:t>In vitro maturation not included</a:t>
            </a:r>
            <a:endParaRPr lang="en-US" dirty="0"/>
          </a:p>
        </p:txBody>
      </p:sp>
    </p:spTree>
    <p:extLst>
      <p:ext uri="{BB962C8B-B14F-4D97-AF65-F5344CB8AC3E}">
        <p14:creationId xmlns="" xmlns:p14="http://schemas.microsoft.com/office/powerpoint/2010/main" val="2793507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 September 2001</a:t>
            </a:r>
            <a:endParaRPr lang="en-US" dirty="0"/>
          </a:p>
        </p:txBody>
      </p:sp>
      <p:sp>
        <p:nvSpPr>
          <p:cNvPr id="3" name="Content Placeholder 2"/>
          <p:cNvSpPr>
            <a:spLocks noGrp="1"/>
          </p:cNvSpPr>
          <p:nvPr>
            <p:ph idx="1"/>
          </p:nvPr>
        </p:nvSpPr>
        <p:spPr/>
        <p:txBody>
          <a:bodyPr>
            <a:normAutofit lnSpcReduction="10000"/>
          </a:bodyPr>
          <a:lstStyle/>
          <a:p>
            <a:r>
              <a:rPr lang="en-US" dirty="0" smtClean="0"/>
              <a:t>Describes the content of published report</a:t>
            </a:r>
          </a:p>
          <a:p>
            <a:pPr lvl="1"/>
            <a:r>
              <a:rPr lang="en-US" dirty="0" smtClean="0"/>
              <a:t>National component</a:t>
            </a:r>
          </a:p>
          <a:p>
            <a:pPr lvl="1"/>
            <a:r>
              <a:rPr lang="en-US" dirty="0" smtClean="0"/>
              <a:t>Clinic specific component</a:t>
            </a:r>
          </a:p>
          <a:p>
            <a:r>
              <a:rPr lang="en-US" dirty="0" smtClean="0"/>
              <a:t>Pregnancy success rate defined</a:t>
            </a:r>
          </a:p>
          <a:p>
            <a:pPr lvl="1"/>
            <a:r>
              <a:rPr lang="en-US" dirty="0" smtClean="0"/>
              <a:t>Pregnancy per all ovarian stimulation or monitoring procedures</a:t>
            </a:r>
          </a:p>
          <a:p>
            <a:pPr lvl="1"/>
            <a:r>
              <a:rPr lang="en-US" dirty="0" smtClean="0"/>
              <a:t>Live birth per stimulation or monitoring</a:t>
            </a:r>
          </a:p>
          <a:p>
            <a:pPr lvl="1"/>
            <a:r>
              <a:rPr lang="en-US" dirty="0" smtClean="0"/>
              <a:t>Live birth per oocyte retrieval procedures</a:t>
            </a:r>
          </a:p>
          <a:p>
            <a:pPr lvl="1"/>
            <a:r>
              <a:rPr lang="en-US" dirty="0" smtClean="0"/>
              <a:t>Live birth per embryo transfer procedures</a:t>
            </a:r>
            <a:endParaRPr lang="en-US" dirty="0"/>
          </a:p>
        </p:txBody>
      </p:sp>
    </p:spTree>
    <p:extLst>
      <p:ext uri="{BB962C8B-B14F-4D97-AF65-F5344CB8AC3E}">
        <p14:creationId xmlns="" xmlns:p14="http://schemas.microsoft.com/office/powerpoint/2010/main" val="2907101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 February 2005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Describes change in the data collection contractor</a:t>
            </a:r>
          </a:p>
          <a:p>
            <a:pPr lvl="1"/>
            <a:r>
              <a:rPr lang="en-US" dirty="0" smtClean="0"/>
              <a:t>Web-based data reporting system developed by </a:t>
            </a:r>
            <a:r>
              <a:rPr lang="en-US" dirty="0" err="1" smtClean="0"/>
              <a:t>Westat</a:t>
            </a:r>
            <a:r>
              <a:rPr lang="en-US" dirty="0" smtClean="0"/>
              <a:t> called the National ART Surveillance System (NASS)</a:t>
            </a:r>
          </a:p>
          <a:p>
            <a:pPr lvl="1"/>
            <a:r>
              <a:rPr lang="en-US" dirty="0" smtClean="0"/>
              <a:t>Deadline for reporting moved to December 15 of the year following the reporting year</a:t>
            </a:r>
          </a:p>
          <a:p>
            <a:pPr lvl="1"/>
            <a:r>
              <a:rPr lang="en-US" dirty="0" smtClean="0"/>
              <a:t>Clarifies that all collection of information must be approved by the Office of Management and Budget under the terms of the Paperwork Reduction Act of 1995</a:t>
            </a:r>
          </a:p>
          <a:p>
            <a:endParaRPr lang="en-US" dirty="0"/>
          </a:p>
        </p:txBody>
      </p:sp>
    </p:spTree>
    <p:extLst>
      <p:ext uri="{BB962C8B-B14F-4D97-AF65-F5344CB8AC3E}">
        <p14:creationId xmlns="" xmlns:p14="http://schemas.microsoft.com/office/powerpoint/2010/main" val="4259921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Updates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Synchronization of definitions with CDC (NASS variables)</a:t>
            </a:r>
          </a:p>
          <a:p>
            <a:r>
              <a:rPr lang="en-US" dirty="0" smtClean="0"/>
              <a:t>Minor modifications</a:t>
            </a:r>
          </a:p>
          <a:p>
            <a:pPr lvl="1"/>
            <a:r>
              <a:rPr lang="en-US" dirty="0" smtClean="0"/>
              <a:t>e.g. definition of diminished ovarian reserve</a:t>
            </a:r>
          </a:p>
          <a:p>
            <a:r>
              <a:rPr lang="en-US" dirty="0" smtClean="0"/>
              <a:t>Addition of new data fields</a:t>
            </a:r>
          </a:p>
          <a:p>
            <a:pPr lvl="1"/>
            <a:r>
              <a:rPr lang="en-US" dirty="0" smtClean="0"/>
              <a:t>Donor and autologous egg freezing</a:t>
            </a:r>
          </a:p>
          <a:p>
            <a:pPr lvl="1"/>
            <a:r>
              <a:rPr lang="en-US" dirty="0" smtClean="0"/>
              <a:t>Egg / embryo banking details expanded</a:t>
            </a:r>
          </a:p>
          <a:p>
            <a:pPr lvl="1"/>
            <a:r>
              <a:rPr lang="en-US" dirty="0" smtClean="0"/>
              <a:t>IVM</a:t>
            </a:r>
          </a:p>
          <a:p>
            <a:pPr lvl="1"/>
            <a:r>
              <a:rPr lang="en-US" dirty="0" smtClean="0"/>
              <a:t>Minimal stimulation (SART not CDC)</a:t>
            </a:r>
          </a:p>
          <a:p>
            <a:r>
              <a:rPr lang="en-US" dirty="0" smtClean="0"/>
              <a:t>Deletion of some data fields felt to be of lesser value</a:t>
            </a:r>
          </a:p>
          <a:p>
            <a:pPr lvl="1"/>
            <a:endParaRPr lang="en-US" dirty="0"/>
          </a:p>
        </p:txBody>
      </p:sp>
    </p:spTree>
    <p:extLst>
      <p:ext uri="{BB962C8B-B14F-4D97-AF65-F5344CB8AC3E}">
        <p14:creationId xmlns="" xmlns:p14="http://schemas.microsoft.com/office/powerpoint/2010/main" val="3701716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CSR</a:t>
            </a:r>
            <a:endParaRPr lang="en-US" dirty="0"/>
          </a:p>
        </p:txBody>
      </p:sp>
      <p:sp>
        <p:nvSpPr>
          <p:cNvPr id="3" name="Content Placeholder 2"/>
          <p:cNvSpPr>
            <a:spLocks noGrp="1"/>
          </p:cNvSpPr>
          <p:nvPr>
            <p:ph idx="1"/>
          </p:nvPr>
        </p:nvSpPr>
        <p:spPr/>
        <p:txBody>
          <a:bodyPr>
            <a:normAutofit fontScale="92500"/>
          </a:bodyPr>
          <a:lstStyle/>
          <a:p>
            <a:r>
              <a:rPr lang="en-US" dirty="0" smtClean="0"/>
              <a:t>Necessary due to recent changes in clinical practice</a:t>
            </a:r>
          </a:p>
          <a:p>
            <a:pPr lvl="1"/>
            <a:r>
              <a:rPr lang="en-US" dirty="0" smtClean="0"/>
              <a:t>Delayed transfer is becoming more common and must be distinguished from true “fertility preservation”</a:t>
            </a:r>
          </a:p>
          <a:p>
            <a:pPr lvl="1"/>
            <a:r>
              <a:rPr lang="en-US" dirty="0" smtClean="0"/>
              <a:t>Many clinics offer both “lower-cost” and “premium” ART options and would like to distinguish these different outcomes to the consumers of fertility services</a:t>
            </a:r>
          </a:p>
          <a:p>
            <a:pPr lvl="1"/>
            <a:r>
              <a:rPr lang="en-US" dirty="0" smtClean="0"/>
              <a:t>Egg freezing is no longer “experimental” and is being offered commercially by clinics</a:t>
            </a:r>
            <a:endParaRPr lang="en-US" dirty="0"/>
          </a:p>
        </p:txBody>
      </p:sp>
    </p:spTree>
    <p:extLst>
      <p:ext uri="{BB962C8B-B14F-4D97-AF65-F5344CB8AC3E}">
        <p14:creationId xmlns="" xmlns:p14="http://schemas.microsoft.com/office/powerpoint/2010/main" val="923082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CSR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Prospective reporting percentage will be clearly shown</a:t>
            </a:r>
          </a:p>
          <a:p>
            <a:r>
              <a:rPr lang="en-US" dirty="0" smtClean="0"/>
              <a:t>Natural cycles, minimal stimulation and IVM will be included in the default report, but filters will allow views of these cycles independently as well as a view of the report with these cycles removed</a:t>
            </a:r>
          </a:p>
          <a:p>
            <a:r>
              <a:rPr lang="en-US" dirty="0" smtClean="0"/>
              <a:t>Outcomes for autologous frozen embryo transfer cycles will be reported </a:t>
            </a:r>
            <a:r>
              <a:rPr lang="en-US" dirty="0" smtClean="0"/>
              <a:t>per thaw </a:t>
            </a:r>
            <a:r>
              <a:rPr lang="en-US" dirty="0" smtClean="0"/>
              <a:t>rather than per transfer</a:t>
            </a:r>
          </a:p>
          <a:p>
            <a:r>
              <a:rPr lang="en-US" dirty="0" smtClean="0"/>
              <a:t>Outcomes for egg donation will be by cycle start rather than per transfer </a:t>
            </a:r>
          </a:p>
          <a:p>
            <a:r>
              <a:rPr lang="en-US" dirty="0" smtClean="0"/>
              <a:t>Labels for autologous non-donor cycles will change from “fresh” and “frozen” to “primary” and </a:t>
            </a:r>
            <a:r>
              <a:rPr lang="en-US" dirty="0" smtClean="0"/>
              <a:t>“subsequent” </a:t>
            </a:r>
            <a:r>
              <a:rPr lang="en-US" dirty="0" smtClean="0"/>
              <a:t>to allow linkage of delayed embryo transfers to cycle starts</a:t>
            </a:r>
          </a:p>
          <a:p>
            <a:endParaRPr lang="en-US" dirty="0" smtClean="0"/>
          </a:p>
        </p:txBody>
      </p:sp>
    </p:spTree>
    <p:extLst>
      <p:ext uri="{BB962C8B-B14F-4D97-AF65-F5344CB8AC3E}">
        <p14:creationId xmlns="" xmlns:p14="http://schemas.microsoft.com/office/powerpoint/2010/main" val="949081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 / Embryo “Freeze all” Cycles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Fertility preservation (banking)</a:t>
            </a:r>
          </a:p>
          <a:p>
            <a:r>
              <a:rPr lang="en-US" dirty="0" smtClean="0"/>
              <a:t>Short-term autologous delayed transfer (</a:t>
            </a:r>
            <a:r>
              <a:rPr lang="en-US" dirty="0" err="1" smtClean="0"/>
              <a:t>cryo</a:t>
            </a:r>
            <a:r>
              <a:rPr lang="en-US" dirty="0" smtClean="0"/>
              <a:t> all with intent to use within 12 months of cycle start)</a:t>
            </a:r>
          </a:p>
          <a:p>
            <a:pPr lvl="1"/>
            <a:r>
              <a:rPr lang="en-US" dirty="0" smtClean="0"/>
              <a:t>PGD / PGS</a:t>
            </a:r>
          </a:p>
          <a:p>
            <a:pPr lvl="1"/>
            <a:r>
              <a:rPr lang="en-US" dirty="0" smtClean="0"/>
              <a:t>Endometrial receptivity concerns</a:t>
            </a:r>
          </a:p>
          <a:p>
            <a:pPr lvl="1"/>
            <a:r>
              <a:rPr lang="en-US" dirty="0" smtClean="0"/>
              <a:t>Risk of OHSS</a:t>
            </a:r>
          </a:p>
          <a:p>
            <a:pPr lvl="1"/>
            <a:r>
              <a:rPr lang="en-US" dirty="0" smtClean="0"/>
              <a:t>Inability to obtain sperm</a:t>
            </a:r>
          </a:p>
          <a:p>
            <a:pPr lvl="1"/>
            <a:r>
              <a:rPr lang="en-US" dirty="0" smtClean="0"/>
              <a:t>Planned multiple cycles (egg / embryo accumulation)</a:t>
            </a:r>
          </a:p>
          <a:p>
            <a:pPr lvl="1"/>
            <a:r>
              <a:rPr lang="en-US" dirty="0" smtClean="0"/>
              <a:t>Other</a:t>
            </a:r>
          </a:p>
          <a:p>
            <a:r>
              <a:rPr lang="en-US" dirty="0" smtClean="0"/>
              <a:t>Donor egg banking</a:t>
            </a:r>
          </a:p>
          <a:p>
            <a:pPr lvl="1"/>
            <a:endParaRPr lang="en-US" dirty="0"/>
          </a:p>
        </p:txBody>
      </p:sp>
    </p:spTree>
    <p:extLst>
      <p:ext uri="{BB962C8B-B14F-4D97-AF65-F5344CB8AC3E}">
        <p14:creationId xmlns="" xmlns:p14="http://schemas.microsoft.com/office/powerpoint/2010/main" val="1637913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Embryo Transfer / Short-term Egg / Embryo Banking (Autologous cycles)</a:t>
            </a:r>
            <a:endParaRPr lang="en-US" dirty="0"/>
          </a:p>
        </p:txBody>
      </p:sp>
      <p:sp>
        <p:nvSpPr>
          <p:cNvPr id="3" name="Content Placeholder 2"/>
          <p:cNvSpPr>
            <a:spLocks noGrp="1"/>
          </p:cNvSpPr>
          <p:nvPr>
            <p:ph idx="1"/>
          </p:nvPr>
        </p:nvSpPr>
        <p:spPr/>
        <p:txBody>
          <a:bodyPr/>
          <a:lstStyle/>
          <a:p>
            <a:r>
              <a:rPr lang="en-US" dirty="0" smtClean="0"/>
              <a:t>Recognized need to distinguish between this and true “fertility preservation”</a:t>
            </a:r>
          </a:p>
          <a:p>
            <a:pPr lvl="1"/>
            <a:r>
              <a:rPr lang="en-US" dirty="0" smtClean="0"/>
              <a:t>Outcomes from “delayed transfer / short term banking” are available in a reasonable time-frame and should be included in the CSR</a:t>
            </a:r>
          </a:p>
          <a:p>
            <a:pPr lvl="1"/>
            <a:r>
              <a:rPr lang="en-US" dirty="0" smtClean="0"/>
              <a:t>Fertility preservation outcomes cannot reasonably be included in the CSR</a:t>
            </a:r>
            <a:endParaRPr lang="en-US" dirty="0"/>
          </a:p>
        </p:txBody>
      </p:sp>
    </p:spTree>
    <p:extLst>
      <p:ext uri="{BB962C8B-B14F-4D97-AF65-F5344CB8AC3E}">
        <p14:creationId xmlns="" xmlns:p14="http://schemas.microsoft.com/office/powerpoint/2010/main" val="2928006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Transfer – Key Elements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 cycle starts are included in the denominator of the outcome report</a:t>
            </a:r>
          </a:p>
          <a:p>
            <a:r>
              <a:rPr lang="en-US" dirty="0" smtClean="0"/>
              <a:t>Delayed transfer can be intended at cycle start or decided at any point prior to transfer</a:t>
            </a:r>
          </a:p>
          <a:p>
            <a:r>
              <a:rPr lang="en-US" dirty="0" smtClean="0"/>
              <a:t>The outcome of the first embryo transfer following stimulation will be included in the numerator of the outcome statistic</a:t>
            </a:r>
          </a:p>
          <a:p>
            <a:pPr lvl="1"/>
            <a:r>
              <a:rPr lang="en-US" dirty="0" smtClean="0"/>
              <a:t>This transfer can occur within the year of the cycle start or the following year if within 12 months of cycle start</a:t>
            </a:r>
          </a:p>
          <a:p>
            <a:pPr lvl="1"/>
            <a:r>
              <a:rPr lang="en-US" dirty="0" smtClean="0"/>
              <a:t>The outcome will be reported in the year of cycle start if possible</a:t>
            </a:r>
          </a:p>
          <a:p>
            <a:pPr lvl="1"/>
            <a:r>
              <a:rPr lang="en-US" dirty="0" smtClean="0"/>
              <a:t>If the transfer is significantly delayed, the outcome of the cycle will in some cases be reported the year following the cycle start</a:t>
            </a:r>
          </a:p>
        </p:txBody>
      </p:sp>
    </p:spTree>
    <p:extLst>
      <p:ext uri="{BB962C8B-B14F-4D97-AF65-F5344CB8AC3E}">
        <p14:creationId xmlns="" xmlns:p14="http://schemas.microsoft.com/office/powerpoint/2010/main" val="4272012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Transfer – Key Elements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Lack of embryos (or lack of genetically normal embryos following PGS/PGD) available for transfer will result in a negative outcome for the cycle</a:t>
            </a:r>
          </a:p>
          <a:p>
            <a:pPr lvl="1"/>
            <a:r>
              <a:rPr lang="en-US" dirty="0" smtClean="0"/>
              <a:t>This should be reported during the year that lack of available embryos is determined</a:t>
            </a:r>
          </a:p>
          <a:p>
            <a:r>
              <a:rPr lang="en-US" dirty="0" smtClean="0"/>
              <a:t>Lack of embryo transfer in the year of the cycle start or within 12 months of cycle start will result in a negative outcome for the cycle</a:t>
            </a:r>
          </a:p>
          <a:p>
            <a:pPr lvl="1"/>
            <a:r>
              <a:rPr lang="en-US" dirty="0" smtClean="0"/>
              <a:t>This negative outcome will be reported in the year following the cycle start</a:t>
            </a:r>
            <a:endParaRPr lang="en-US" dirty="0"/>
          </a:p>
        </p:txBody>
      </p:sp>
    </p:spTree>
    <p:extLst>
      <p:ext uri="{BB962C8B-B14F-4D97-AF65-F5344CB8AC3E}">
        <p14:creationId xmlns="" xmlns:p14="http://schemas.microsoft.com/office/powerpoint/2010/main" val="2254885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a:t>
            </a:r>
            <a:endParaRPr lang="en-US" dirty="0"/>
          </a:p>
        </p:txBody>
      </p:sp>
      <p:sp>
        <p:nvSpPr>
          <p:cNvPr id="3" name="Content Placeholder 2"/>
          <p:cNvSpPr>
            <a:spLocks noGrp="1"/>
          </p:cNvSpPr>
          <p:nvPr>
            <p:ph idx="1"/>
          </p:nvPr>
        </p:nvSpPr>
        <p:spPr/>
        <p:txBody>
          <a:bodyPr/>
          <a:lstStyle/>
          <a:p>
            <a:r>
              <a:rPr lang="en-US" dirty="0" smtClean="0"/>
              <a:t>Data collection</a:t>
            </a:r>
          </a:p>
          <a:p>
            <a:r>
              <a:rPr lang="en-US" dirty="0" smtClean="0"/>
              <a:t>Clinic summary report</a:t>
            </a:r>
            <a:endParaRPr lang="en-US" dirty="0"/>
          </a:p>
        </p:txBody>
      </p:sp>
    </p:spTree>
    <p:extLst>
      <p:ext uri="{BB962C8B-B14F-4D97-AF65-F5344CB8AC3E}">
        <p14:creationId xmlns="" xmlns:p14="http://schemas.microsoft.com/office/powerpoint/2010/main" val="3253475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708050573"/>
              </p:ext>
            </p:extLst>
          </p:nvPr>
        </p:nvGraphicFramePr>
        <p:xfrm>
          <a:off x="152399" y="1015739"/>
          <a:ext cx="8839200" cy="4970195"/>
        </p:xfrm>
        <a:graphic>
          <a:graphicData uri="http://schemas.openxmlformats.org/drawingml/2006/table">
            <a:tbl>
              <a:tblPr firstRow="1" bandRow="1">
                <a:tableStyleId>{5C22544A-7EE6-4342-B048-85BDC9FD1C3A}</a:tableStyleId>
              </a:tblPr>
              <a:tblGrid>
                <a:gridCol w="803564"/>
                <a:gridCol w="1482437"/>
                <a:gridCol w="3352800"/>
                <a:gridCol w="3200399"/>
              </a:tblGrid>
              <a:tr h="584461">
                <a:tc>
                  <a:txBody>
                    <a:bodyPr/>
                    <a:lstStyle/>
                    <a:p>
                      <a:endParaRPr lang="en-US" dirty="0"/>
                    </a:p>
                  </a:txBody>
                  <a:tcPr/>
                </a:tc>
                <a:tc>
                  <a:txBody>
                    <a:bodyPr/>
                    <a:lstStyle/>
                    <a:p>
                      <a:pPr algn="ctr"/>
                      <a:r>
                        <a:rPr lang="en-US" sz="2400" dirty="0" smtClean="0"/>
                        <a:t>Fresh ET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Fresh and Frozen ET</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Mixed Fresh/Frozen ET</a:t>
                      </a:r>
                      <a:endParaRPr lang="en-US" sz="2400" dirty="0"/>
                    </a:p>
                  </a:txBody>
                  <a:tcPr/>
                </a:tc>
              </a:tr>
              <a:tr h="2192867">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56" name="Rounded Rectangular Callout 55"/>
          <p:cNvSpPr/>
          <p:nvPr/>
        </p:nvSpPr>
        <p:spPr>
          <a:xfrm>
            <a:off x="5078432" y="3807073"/>
            <a:ext cx="990600" cy="493549"/>
          </a:xfrm>
          <a:prstGeom prst="wedgeRoundRectCallout">
            <a:avLst>
              <a:gd name="adj1" fmla="val 62073"/>
              <a:gd name="adj2" fmla="val -83314"/>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
        <p:nvSpPr>
          <p:cNvPr id="4" name="Rounded Rectangle 3"/>
          <p:cNvSpPr/>
          <p:nvPr/>
        </p:nvSpPr>
        <p:spPr>
          <a:xfrm>
            <a:off x="1143000" y="2002309"/>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5" name="Rounded Rectangle 4"/>
          <p:cNvSpPr/>
          <p:nvPr/>
        </p:nvSpPr>
        <p:spPr>
          <a:xfrm>
            <a:off x="1143000" y="2523986"/>
            <a:ext cx="1143000" cy="3048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Fresh ET</a:t>
            </a:r>
            <a:endParaRPr lang="en-US" dirty="0"/>
          </a:p>
        </p:txBody>
      </p:sp>
      <p:sp>
        <p:nvSpPr>
          <p:cNvPr id="12" name="Rounded Rectangle 11"/>
          <p:cNvSpPr/>
          <p:nvPr/>
        </p:nvSpPr>
        <p:spPr>
          <a:xfrm>
            <a:off x="1143000" y="4053848"/>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cxnSp>
        <p:nvCxnSpPr>
          <p:cNvPr id="8" name="Straight Arrow Connector 7"/>
          <p:cNvCxnSpPr>
            <a:endCxn id="5" idx="0"/>
          </p:cNvCxnSpPr>
          <p:nvPr/>
        </p:nvCxnSpPr>
        <p:spPr>
          <a:xfrm>
            <a:off x="1714500" y="2307109"/>
            <a:ext cx="0" cy="216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2" idx="0"/>
          </p:cNvCxnSpPr>
          <p:nvPr/>
        </p:nvCxnSpPr>
        <p:spPr>
          <a:xfrm>
            <a:off x="1714500" y="2828786"/>
            <a:ext cx="0" cy="1225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3143548" y="2002309"/>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7" name="Rounded Rectangle 6"/>
          <p:cNvSpPr/>
          <p:nvPr/>
        </p:nvSpPr>
        <p:spPr>
          <a:xfrm>
            <a:off x="3896757" y="2523986"/>
            <a:ext cx="1828800" cy="304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Cryopreservation</a:t>
            </a:r>
            <a:endParaRPr lang="en-US" dirty="0"/>
          </a:p>
        </p:txBody>
      </p:sp>
      <p:sp>
        <p:nvSpPr>
          <p:cNvPr id="9" name="Rounded Rectangle 8"/>
          <p:cNvSpPr/>
          <p:nvPr/>
        </p:nvSpPr>
        <p:spPr>
          <a:xfrm>
            <a:off x="2460093" y="2523986"/>
            <a:ext cx="1143000" cy="3048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Fresh ET</a:t>
            </a:r>
            <a:endParaRPr lang="en-US" dirty="0"/>
          </a:p>
        </p:txBody>
      </p:sp>
      <p:sp>
        <p:nvSpPr>
          <p:cNvPr id="10" name="Rounded Rectangle 9"/>
          <p:cNvSpPr/>
          <p:nvPr/>
        </p:nvSpPr>
        <p:spPr>
          <a:xfrm>
            <a:off x="3896757" y="3560309"/>
            <a:ext cx="11430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sp>
        <p:nvSpPr>
          <p:cNvPr id="13" name="Rounded Rectangle 12"/>
          <p:cNvSpPr/>
          <p:nvPr/>
        </p:nvSpPr>
        <p:spPr>
          <a:xfrm>
            <a:off x="2460093" y="3281299"/>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sp>
        <p:nvSpPr>
          <p:cNvPr id="14" name="Rounded Rectangle 13"/>
          <p:cNvSpPr/>
          <p:nvPr/>
        </p:nvSpPr>
        <p:spPr>
          <a:xfrm>
            <a:off x="3896757" y="5370349"/>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cxnSp>
        <p:nvCxnSpPr>
          <p:cNvPr id="18" name="Straight Arrow Connector 17"/>
          <p:cNvCxnSpPr/>
          <p:nvPr/>
        </p:nvCxnSpPr>
        <p:spPr>
          <a:xfrm>
            <a:off x="3374493" y="2325279"/>
            <a:ext cx="0" cy="216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36493" y="2315314"/>
            <a:ext cx="0" cy="216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36493" y="2828786"/>
            <a:ext cx="0" cy="703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136493" y="3865109"/>
            <a:ext cx="0" cy="1505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388561" y="2828786"/>
            <a:ext cx="0" cy="452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6591296" y="5370349"/>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nvGrpSpPr>
          <p:cNvPr id="53" name="Group 52"/>
          <p:cNvGrpSpPr/>
          <p:nvPr/>
        </p:nvGrpSpPr>
        <p:grpSpPr>
          <a:xfrm>
            <a:off x="5862121" y="2002309"/>
            <a:ext cx="3129475" cy="3368040"/>
            <a:chOff x="5878536" y="2354002"/>
            <a:chExt cx="3129475" cy="3368040"/>
          </a:xfrm>
        </p:grpSpPr>
        <p:sp>
          <p:nvSpPr>
            <p:cNvPr id="30" name="Rounded Rectangle 29"/>
            <p:cNvSpPr/>
            <p:nvPr/>
          </p:nvSpPr>
          <p:spPr>
            <a:xfrm>
              <a:off x="6561991" y="2354002"/>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31" name="Rounded Rectangle 30"/>
            <p:cNvSpPr/>
            <p:nvPr/>
          </p:nvSpPr>
          <p:spPr>
            <a:xfrm>
              <a:off x="7179211" y="2875679"/>
              <a:ext cx="1828800" cy="304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Cryopreservation</a:t>
              </a:r>
              <a:endParaRPr lang="en-US" dirty="0"/>
            </a:p>
          </p:txBody>
        </p:sp>
        <p:sp>
          <p:nvSpPr>
            <p:cNvPr id="32" name="Rounded Rectangle 31"/>
            <p:cNvSpPr/>
            <p:nvPr/>
          </p:nvSpPr>
          <p:spPr>
            <a:xfrm>
              <a:off x="5878536" y="2875679"/>
              <a:ext cx="1143000" cy="3048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Fresh ET</a:t>
              </a:r>
              <a:endParaRPr lang="en-US" dirty="0"/>
            </a:p>
          </p:txBody>
        </p:sp>
        <p:sp>
          <p:nvSpPr>
            <p:cNvPr id="33" name="Rounded Rectangle 32"/>
            <p:cNvSpPr/>
            <p:nvPr/>
          </p:nvSpPr>
          <p:spPr>
            <a:xfrm>
              <a:off x="7315200" y="4822908"/>
              <a:ext cx="11430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sp>
          <p:nvSpPr>
            <p:cNvPr id="34" name="Rounded Rectangle 33"/>
            <p:cNvSpPr/>
            <p:nvPr/>
          </p:nvSpPr>
          <p:spPr>
            <a:xfrm>
              <a:off x="5878536" y="3632992"/>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cxnSp>
          <p:nvCxnSpPr>
            <p:cNvPr id="36" name="Straight Arrow Connector 35"/>
            <p:cNvCxnSpPr/>
            <p:nvPr/>
          </p:nvCxnSpPr>
          <p:spPr>
            <a:xfrm>
              <a:off x="6792936" y="2676972"/>
              <a:ext cx="0" cy="216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554936" y="2667007"/>
              <a:ext cx="0" cy="216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54936" y="3180479"/>
              <a:ext cx="0" cy="16424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554936" y="5140583"/>
              <a:ext cx="0" cy="581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807004" y="3180479"/>
              <a:ext cx="0" cy="452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6085447" y="4822908"/>
              <a:ext cx="1143000" cy="304800"/>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Fresh ET</a:t>
              </a:r>
              <a:endParaRPr lang="en-US" dirty="0"/>
            </a:p>
          </p:txBody>
        </p:sp>
        <p:cxnSp>
          <p:nvCxnSpPr>
            <p:cNvPr id="44" name="Straight Arrow Connector 43"/>
            <p:cNvCxnSpPr/>
            <p:nvPr/>
          </p:nvCxnSpPr>
          <p:spPr>
            <a:xfrm>
              <a:off x="6833380" y="5140583"/>
              <a:ext cx="0" cy="581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833380" y="4536842"/>
              <a:ext cx="0" cy="286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6085447" y="4232042"/>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grpSp>
      <p:sp>
        <p:nvSpPr>
          <p:cNvPr id="2" name="Rounded Rectangular Callout 1"/>
          <p:cNvSpPr/>
          <p:nvPr/>
        </p:nvSpPr>
        <p:spPr>
          <a:xfrm>
            <a:off x="1143000" y="4529240"/>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
        <p:nvSpPr>
          <p:cNvPr id="54" name="Rounded Rectangular Callout 53"/>
          <p:cNvSpPr/>
          <p:nvPr/>
        </p:nvSpPr>
        <p:spPr>
          <a:xfrm>
            <a:off x="2536293" y="3785974"/>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
        <p:nvSpPr>
          <p:cNvPr id="55" name="Rounded Rectangular Callout 54"/>
          <p:cNvSpPr/>
          <p:nvPr/>
        </p:nvSpPr>
        <p:spPr>
          <a:xfrm>
            <a:off x="3972957" y="5867400"/>
            <a:ext cx="1313418" cy="704850"/>
          </a:xfrm>
          <a:prstGeom prst="wedgeRoundRectCallout">
            <a:avLst>
              <a:gd name="adj1" fmla="val 535"/>
              <a:gd name="adj2" fmla="val -86745"/>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endParaRPr lang="en-US" sz="1400" dirty="0"/>
          </a:p>
        </p:txBody>
      </p:sp>
      <p:sp>
        <p:nvSpPr>
          <p:cNvPr id="41" name="Title 1"/>
          <p:cNvSpPr txBox="1">
            <a:spLocks/>
          </p:cNvSpPr>
          <p:nvPr/>
        </p:nvSpPr>
        <p:spPr>
          <a:xfrm>
            <a:off x="28726" y="152401"/>
            <a:ext cx="9115273" cy="8382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Current Report</a:t>
            </a:r>
            <a:endParaRPr lang="en-US" dirty="0"/>
          </a:p>
        </p:txBody>
      </p:sp>
      <p:sp>
        <p:nvSpPr>
          <p:cNvPr id="42" name="Rounded Rectangular Callout 41"/>
          <p:cNvSpPr/>
          <p:nvPr/>
        </p:nvSpPr>
        <p:spPr>
          <a:xfrm>
            <a:off x="6705600" y="5867400"/>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Tree>
    <p:extLst>
      <p:ext uri="{BB962C8B-B14F-4D97-AF65-F5344CB8AC3E}">
        <p14:creationId xmlns="" xmlns:p14="http://schemas.microsoft.com/office/powerpoint/2010/main" val="3027217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155295645"/>
              </p:ext>
            </p:extLst>
          </p:nvPr>
        </p:nvGraphicFramePr>
        <p:xfrm>
          <a:off x="152399" y="1015739"/>
          <a:ext cx="8915401" cy="5505288"/>
        </p:xfrm>
        <a:graphic>
          <a:graphicData uri="http://schemas.openxmlformats.org/drawingml/2006/table">
            <a:tbl>
              <a:tblPr firstRow="1" bandRow="1">
                <a:tableStyleId>{5C22544A-7EE6-4342-B048-85BDC9FD1C3A}</a:tableStyleId>
              </a:tblPr>
              <a:tblGrid>
                <a:gridCol w="838201"/>
                <a:gridCol w="3962400"/>
                <a:gridCol w="4114800"/>
              </a:tblGrid>
              <a:tr h="584461">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with deferred</a:t>
                      </a:r>
                      <a:r>
                        <a:rPr lang="en-US" sz="2400" baseline="0" dirty="0" smtClean="0"/>
                        <a:t> transfer</a:t>
                      </a: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(no</a:t>
                      </a:r>
                      <a:r>
                        <a:rPr lang="en-US" sz="2400" baseline="0" dirty="0" smtClean="0"/>
                        <a:t> embryos available for transfer)</a:t>
                      </a:r>
                      <a:endParaRPr lang="en-US" sz="2400" dirty="0" smtClean="0"/>
                    </a:p>
                  </a:txBody>
                  <a:tcPr/>
                </a:tc>
              </a:tr>
              <a:tr h="2123701">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solidFill>
                          <a:schemeClr val="tx1"/>
                        </a:solidFill>
                      </a:endParaRPr>
                    </a:p>
                  </a:txBody>
                  <a:tcPr/>
                </a:tc>
              </a:tr>
            </a:tbl>
          </a:graphicData>
        </a:graphic>
      </p:graphicFrame>
      <p:grpSp>
        <p:nvGrpSpPr>
          <p:cNvPr id="90" name="Group 89"/>
          <p:cNvGrpSpPr/>
          <p:nvPr/>
        </p:nvGrpSpPr>
        <p:grpSpPr>
          <a:xfrm>
            <a:off x="1193237" y="2350647"/>
            <a:ext cx="2518901" cy="2401756"/>
            <a:chOff x="1505893" y="2336748"/>
            <a:chExt cx="2518901" cy="2401756"/>
          </a:xfrm>
        </p:grpSpPr>
        <p:sp>
          <p:nvSpPr>
            <p:cNvPr id="56" name="Rounded Rectangle 55"/>
            <p:cNvSpPr/>
            <p:nvPr/>
          </p:nvSpPr>
          <p:spPr>
            <a:xfrm>
              <a:off x="2096348" y="3527658"/>
              <a:ext cx="1928446"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cxnSp>
          <p:nvCxnSpPr>
            <p:cNvPr id="66" name="Straight Arrow Connector 65"/>
            <p:cNvCxnSpPr/>
            <p:nvPr/>
          </p:nvCxnSpPr>
          <p:spPr>
            <a:xfrm>
              <a:off x="2678810" y="3212754"/>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221183" y="3834043"/>
              <a:ext cx="0" cy="609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1505893" y="2336748"/>
              <a:ext cx="1394434" cy="853019"/>
              <a:chOff x="-1168728" y="2066368"/>
              <a:chExt cx="1394434" cy="853019"/>
            </a:xfrm>
          </p:grpSpPr>
          <p:sp>
            <p:nvSpPr>
              <p:cNvPr id="84" name="Rounded Rectangle 83"/>
              <p:cNvSpPr/>
              <p:nvPr/>
            </p:nvSpPr>
            <p:spPr>
              <a:xfrm>
                <a:off x="-1168728" y="2066368"/>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5" name="Rounded Rectangle 84"/>
              <p:cNvSpPr/>
              <p:nvPr/>
            </p:nvSpPr>
            <p:spPr>
              <a:xfrm>
                <a:off x="-989391" y="2614587"/>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6" name="Straight Arrow Connector 85"/>
              <p:cNvCxnSpPr>
                <a:stCxn id="84" idx="2"/>
              </p:cNvCxnSpPr>
              <p:nvPr/>
            </p:nvCxnSpPr>
            <p:spPr>
              <a:xfrm>
                <a:off x="-597228" y="2371168"/>
                <a:ext cx="0" cy="1935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9" name="Rounded Rectangle 88"/>
            <p:cNvSpPr/>
            <p:nvPr/>
          </p:nvSpPr>
          <p:spPr>
            <a:xfrm>
              <a:off x="2502877" y="4433704"/>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grpSp>
        <p:nvGrpSpPr>
          <p:cNvPr id="97" name="Group 96"/>
          <p:cNvGrpSpPr/>
          <p:nvPr/>
        </p:nvGrpSpPr>
        <p:grpSpPr>
          <a:xfrm>
            <a:off x="6513435" y="2340059"/>
            <a:ext cx="1395394" cy="946960"/>
            <a:chOff x="764730" y="2079046"/>
            <a:chExt cx="1395394" cy="946960"/>
          </a:xfrm>
        </p:grpSpPr>
        <p:sp>
          <p:nvSpPr>
            <p:cNvPr id="104" name="Rounded Rectangle 103"/>
            <p:cNvSpPr/>
            <p:nvPr/>
          </p:nvSpPr>
          <p:spPr>
            <a:xfrm>
              <a:off x="764730" y="2079046"/>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5" name="Rounded Rectangle 104"/>
            <p:cNvSpPr/>
            <p:nvPr/>
          </p:nvSpPr>
          <p:spPr>
            <a:xfrm>
              <a:off x="945027" y="2721206"/>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6" name="Straight Arrow Connector 105"/>
            <p:cNvCxnSpPr>
              <a:stCxn id="104" idx="2"/>
            </p:cNvCxnSpPr>
            <p:nvPr/>
          </p:nvCxnSpPr>
          <p:spPr>
            <a:xfrm>
              <a:off x="1336230" y="2383846"/>
              <a:ext cx="0" cy="2540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1" name="Rounded Rectangle 110"/>
          <p:cNvSpPr/>
          <p:nvPr/>
        </p:nvSpPr>
        <p:spPr>
          <a:xfrm>
            <a:off x="6872835" y="3846356"/>
            <a:ext cx="1419046" cy="4594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transfer</a:t>
            </a:r>
            <a:endParaRPr lang="en-US" dirty="0">
              <a:solidFill>
                <a:schemeClr val="tx1"/>
              </a:solidFill>
            </a:endParaRPr>
          </a:p>
        </p:txBody>
      </p:sp>
      <p:cxnSp>
        <p:nvCxnSpPr>
          <p:cNvPr id="118" name="Straight Arrow Connector 117"/>
          <p:cNvCxnSpPr/>
          <p:nvPr/>
        </p:nvCxnSpPr>
        <p:spPr>
          <a:xfrm>
            <a:off x="7391400" y="3192664"/>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itle 1"/>
          <p:cNvSpPr txBox="1">
            <a:spLocks/>
          </p:cNvSpPr>
          <p:nvPr/>
        </p:nvSpPr>
        <p:spPr>
          <a:xfrm>
            <a:off x="28726" y="152401"/>
            <a:ext cx="9115273" cy="838200"/>
          </a:xfrm>
          <a:prstGeom prst="rect">
            <a:avLst/>
          </a:prstGeom>
        </p:spPr>
        <p:txBody>
          <a:bodyP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Intentional Delayed Transfer – Current Report</a:t>
            </a:r>
            <a:endParaRPr lang="en-US" dirty="0"/>
          </a:p>
        </p:txBody>
      </p:sp>
      <p:sp>
        <p:nvSpPr>
          <p:cNvPr id="51" name="Rounded Rectangular Callout 50"/>
          <p:cNvSpPr/>
          <p:nvPr/>
        </p:nvSpPr>
        <p:spPr>
          <a:xfrm>
            <a:off x="2583571" y="5064808"/>
            <a:ext cx="990600" cy="493549"/>
          </a:xfrm>
          <a:prstGeom prst="wedgeRoundRectCallout">
            <a:avLst>
              <a:gd name="adj1" fmla="val 535"/>
              <a:gd name="adj2" fmla="val -86745"/>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endParaRPr lang="en-US" sz="1400" dirty="0"/>
          </a:p>
        </p:txBody>
      </p:sp>
      <p:sp>
        <p:nvSpPr>
          <p:cNvPr id="53" name="Rounded Rectangular Callout 52"/>
          <p:cNvSpPr/>
          <p:nvPr/>
        </p:nvSpPr>
        <p:spPr>
          <a:xfrm>
            <a:off x="6783994" y="4571259"/>
            <a:ext cx="1214812" cy="493549"/>
          </a:xfrm>
          <a:prstGeom prst="wedgeRoundRectCallout">
            <a:avLst>
              <a:gd name="adj1" fmla="val 535"/>
              <a:gd name="adj2" fmla="val -86745"/>
              <a:gd name="adj3" fmla="val 16667"/>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Unreported</a:t>
            </a:r>
            <a:endParaRPr lang="en-US" sz="1400" dirty="0"/>
          </a:p>
        </p:txBody>
      </p:sp>
    </p:spTree>
    <p:extLst>
      <p:ext uri="{BB962C8B-B14F-4D97-AF65-F5344CB8AC3E}">
        <p14:creationId xmlns="" xmlns:p14="http://schemas.microsoft.com/office/powerpoint/2010/main" val="1052787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523820617"/>
              </p:ext>
            </p:extLst>
          </p:nvPr>
        </p:nvGraphicFramePr>
        <p:xfrm>
          <a:off x="152399" y="1015739"/>
          <a:ext cx="8915401" cy="5139528"/>
        </p:xfrm>
        <a:graphic>
          <a:graphicData uri="http://schemas.openxmlformats.org/drawingml/2006/table">
            <a:tbl>
              <a:tblPr firstRow="1" bandRow="1">
                <a:tableStyleId>{5C22544A-7EE6-4342-B048-85BDC9FD1C3A}</a:tableStyleId>
              </a:tblPr>
              <a:tblGrid>
                <a:gridCol w="838201"/>
                <a:gridCol w="7344679"/>
                <a:gridCol w="732521"/>
              </a:tblGrid>
              <a:tr h="584461">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with indicated delayed</a:t>
                      </a:r>
                      <a:r>
                        <a:rPr lang="en-US" sz="2400" baseline="0" dirty="0" smtClean="0"/>
                        <a:t> transfer without prospective intent</a:t>
                      </a: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tc>
              </a:tr>
              <a:tr h="2123701">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solidFill>
                          <a:schemeClr val="tx1"/>
                        </a:solidFill>
                      </a:endParaRPr>
                    </a:p>
                  </a:txBody>
                  <a:tcPr/>
                </a:tc>
              </a:tr>
            </a:tbl>
          </a:graphicData>
        </a:graphic>
      </p:graphicFrame>
      <p:grpSp>
        <p:nvGrpSpPr>
          <p:cNvPr id="90" name="Group 89"/>
          <p:cNvGrpSpPr/>
          <p:nvPr/>
        </p:nvGrpSpPr>
        <p:grpSpPr>
          <a:xfrm>
            <a:off x="2038744" y="1958635"/>
            <a:ext cx="4244857" cy="3081328"/>
            <a:chOff x="2141916" y="2087561"/>
            <a:chExt cx="4244857" cy="3081328"/>
          </a:xfrm>
        </p:grpSpPr>
        <p:sp>
          <p:nvSpPr>
            <p:cNvPr id="56" name="Rounded Rectangle 55"/>
            <p:cNvSpPr/>
            <p:nvPr/>
          </p:nvSpPr>
          <p:spPr>
            <a:xfrm>
              <a:off x="3886827" y="3680058"/>
              <a:ext cx="1928446"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cxnSp>
          <p:nvCxnSpPr>
            <p:cNvPr id="66" name="Straight Arrow Connector 65"/>
            <p:cNvCxnSpPr/>
            <p:nvPr/>
          </p:nvCxnSpPr>
          <p:spPr>
            <a:xfrm>
              <a:off x="4068977" y="3346408"/>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2141916" y="2087561"/>
              <a:ext cx="2490426" cy="1125193"/>
              <a:chOff x="-532705" y="1817181"/>
              <a:chExt cx="2490426" cy="1125193"/>
            </a:xfrm>
          </p:grpSpPr>
          <p:sp>
            <p:nvSpPr>
              <p:cNvPr id="84" name="Rounded Rectangle 83"/>
              <p:cNvSpPr/>
              <p:nvPr/>
            </p:nvSpPr>
            <p:spPr>
              <a:xfrm>
                <a:off x="-532705" y="1817181"/>
                <a:ext cx="1882878" cy="498374"/>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5" name="Rounded Rectangle 84"/>
              <p:cNvSpPr/>
              <p:nvPr/>
            </p:nvSpPr>
            <p:spPr>
              <a:xfrm>
                <a:off x="742624" y="2637574"/>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grpSp>
        <p:sp>
          <p:nvSpPr>
            <p:cNvPr id="89" name="Rounded Rectangle 88"/>
            <p:cNvSpPr/>
            <p:nvPr/>
          </p:nvSpPr>
          <p:spPr>
            <a:xfrm>
              <a:off x="5243773" y="4864089"/>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sp>
        <p:nvSpPr>
          <p:cNvPr id="49" name="Title 1"/>
          <p:cNvSpPr txBox="1">
            <a:spLocks/>
          </p:cNvSpPr>
          <p:nvPr/>
        </p:nvSpPr>
        <p:spPr>
          <a:xfrm>
            <a:off x="28726" y="152401"/>
            <a:ext cx="9115273" cy="838200"/>
          </a:xfrm>
          <a:prstGeom prst="rect">
            <a:avLst/>
          </a:prstGeom>
        </p:spPr>
        <p:txBody>
          <a:bodyP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Deferred Transfer to Prevent OHSS – Current Report</a:t>
            </a:r>
            <a:endParaRPr lang="en-US" dirty="0"/>
          </a:p>
        </p:txBody>
      </p:sp>
      <p:sp>
        <p:nvSpPr>
          <p:cNvPr id="51" name="Rounded Rectangular Callout 50"/>
          <p:cNvSpPr/>
          <p:nvPr/>
        </p:nvSpPr>
        <p:spPr>
          <a:xfrm>
            <a:off x="5620006" y="5311582"/>
            <a:ext cx="990600" cy="493549"/>
          </a:xfrm>
          <a:prstGeom prst="wedgeRoundRectCallout">
            <a:avLst>
              <a:gd name="adj1" fmla="val 535"/>
              <a:gd name="adj2" fmla="val -86745"/>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endParaRPr lang="en-US" sz="1400" dirty="0"/>
          </a:p>
        </p:txBody>
      </p:sp>
      <p:cxnSp>
        <p:nvCxnSpPr>
          <p:cNvPr id="23" name="Straight Arrow Connector 22"/>
          <p:cNvCxnSpPr/>
          <p:nvPr/>
        </p:nvCxnSpPr>
        <p:spPr>
          <a:xfrm>
            <a:off x="5402744" y="4000342"/>
            <a:ext cx="0" cy="609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ounded Rectangular Callout 24"/>
          <p:cNvSpPr/>
          <p:nvPr/>
        </p:nvSpPr>
        <p:spPr>
          <a:xfrm>
            <a:off x="1468597" y="2785551"/>
            <a:ext cx="1403382" cy="765581"/>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 (negative)</a:t>
            </a:r>
            <a:endParaRPr lang="en-US" sz="1400" dirty="0"/>
          </a:p>
        </p:txBody>
      </p:sp>
      <p:cxnSp>
        <p:nvCxnSpPr>
          <p:cNvPr id="26" name="Straight Arrow Connector 25"/>
          <p:cNvCxnSpPr/>
          <p:nvPr/>
        </p:nvCxnSpPr>
        <p:spPr>
          <a:xfrm>
            <a:off x="3783655" y="2457009"/>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546452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1590724086"/>
              </p:ext>
            </p:extLst>
          </p:nvPr>
        </p:nvGraphicFramePr>
        <p:xfrm>
          <a:off x="152399" y="1015739"/>
          <a:ext cx="8915401" cy="5871048"/>
        </p:xfrm>
        <a:graphic>
          <a:graphicData uri="http://schemas.openxmlformats.org/drawingml/2006/table">
            <a:tbl>
              <a:tblPr firstRow="1" bandRow="1">
                <a:tableStyleId>{5C22544A-7EE6-4342-B048-85BDC9FD1C3A}</a:tableStyleId>
              </a:tblPr>
              <a:tblGrid>
                <a:gridCol w="838201"/>
                <a:gridCol w="3962400"/>
                <a:gridCol w="4114800"/>
              </a:tblGrid>
              <a:tr h="584461">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Freeze</a:t>
                      </a:r>
                      <a:r>
                        <a:rPr lang="en-US" sz="2400" baseline="0" dirty="0" smtClean="0"/>
                        <a:t> all eggs /embryos</a:t>
                      </a:r>
                      <a:r>
                        <a:rPr lang="en-US" sz="2400" dirty="0" smtClean="0"/>
                        <a:t>  with delayed</a:t>
                      </a:r>
                      <a:r>
                        <a:rPr lang="en-US" sz="2400" baseline="0" dirty="0" smtClean="0"/>
                        <a:t> transfer</a:t>
                      </a:r>
                      <a:endParaRPr 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Freeze</a:t>
                      </a:r>
                      <a:r>
                        <a:rPr lang="en-US" sz="2400" baseline="0" dirty="0" smtClean="0"/>
                        <a:t> all eggs / embryos for delayed transfer</a:t>
                      </a:r>
                      <a:r>
                        <a:rPr lang="en-US" sz="240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(no</a:t>
                      </a:r>
                      <a:r>
                        <a:rPr lang="en-US" sz="2400" baseline="0" dirty="0" smtClean="0"/>
                        <a:t> embryos available for transfer)</a:t>
                      </a:r>
                      <a:endParaRPr lang="en-US" sz="2400" dirty="0" smtClean="0"/>
                    </a:p>
                  </a:txBody>
                  <a:tcPr/>
                </a:tc>
              </a:tr>
              <a:tr h="2123701">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solidFill>
                          <a:schemeClr val="tx1"/>
                        </a:solidFill>
                      </a:endParaRPr>
                    </a:p>
                  </a:txBody>
                  <a:tcPr/>
                </a:tc>
              </a:tr>
            </a:tbl>
          </a:graphicData>
        </a:graphic>
      </p:graphicFrame>
      <p:grpSp>
        <p:nvGrpSpPr>
          <p:cNvPr id="90" name="Group 89"/>
          <p:cNvGrpSpPr/>
          <p:nvPr/>
        </p:nvGrpSpPr>
        <p:grpSpPr>
          <a:xfrm>
            <a:off x="1193237" y="2350647"/>
            <a:ext cx="2518901" cy="2401756"/>
            <a:chOff x="1505893" y="2336748"/>
            <a:chExt cx="2518901" cy="2401756"/>
          </a:xfrm>
        </p:grpSpPr>
        <p:sp>
          <p:nvSpPr>
            <p:cNvPr id="56" name="Rounded Rectangle 55"/>
            <p:cNvSpPr/>
            <p:nvPr/>
          </p:nvSpPr>
          <p:spPr>
            <a:xfrm>
              <a:off x="2096348" y="3527658"/>
              <a:ext cx="1928446"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cxnSp>
          <p:nvCxnSpPr>
            <p:cNvPr id="66" name="Straight Arrow Connector 65"/>
            <p:cNvCxnSpPr/>
            <p:nvPr/>
          </p:nvCxnSpPr>
          <p:spPr>
            <a:xfrm>
              <a:off x="2678810" y="3212754"/>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221183" y="3834043"/>
              <a:ext cx="0" cy="609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1505893" y="2336748"/>
              <a:ext cx="1394434" cy="853019"/>
              <a:chOff x="-1168728" y="2066368"/>
              <a:chExt cx="1394434" cy="853019"/>
            </a:xfrm>
          </p:grpSpPr>
          <p:sp>
            <p:nvSpPr>
              <p:cNvPr id="84" name="Rounded Rectangle 83"/>
              <p:cNvSpPr/>
              <p:nvPr/>
            </p:nvSpPr>
            <p:spPr>
              <a:xfrm>
                <a:off x="-1168728" y="2066368"/>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5" name="Rounded Rectangle 84"/>
              <p:cNvSpPr/>
              <p:nvPr/>
            </p:nvSpPr>
            <p:spPr>
              <a:xfrm>
                <a:off x="-989391" y="2614587"/>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6" name="Straight Arrow Connector 85"/>
              <p:cNvCxnSpPr>
                <a:stCxn id="84" idx="2"/>
              </p:cNvCxnSpPr>
              <p:nvPr/>
            </p:nvCxnSpPr>
            <p:spPr>
              <a:xfrm>
                <a:off x="-597228" y="2371168"/>
                <a:ext cx="0" cy="1935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9" name="Rounded Rectangle 88"/>
            <p:cNvSpPr/>
            <p:nvPr/>
          </p:nvSpPr>
          <p:spPr>
            <a:xfrm>
              <a:off x="2502877" y="4433704"/>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grpSp>
        <p:nvGrpSpPr>
          <p:cNvPr id="97" name="Group 96"/>
          <p:cNvGrpSpPr/>
          <p:nvPr/>
        </p:nvGrpSpPr>
        <p:grpSpPr>
          <a:xfrm>
            <a:off x="6693732" y="2503047"/>
            <a:ext cx="1215097" cy="1190910"/>
            <a:chOff x="945027" y="2242034"/>
            <a:chExt cx="1215097" cy="1190910"/>
          </a:xfrm>
        </p:grpSpPr>
        <p:sp>
          <p:nvSpPr>
            <p:cNvPr id="104" name="Rounded Rectangle 103"/>
            <p:cNvSpPr/>
            <p:nvPr/>
          </p:nvSpPr>
          <p:spPr>
            <a:xfrm>
              <a:off x="945027" y="2242034"/>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5" name="Rounded Rectangle 104"/>
            <p:cNvSpPr/>
            <p:nvPr/>
          </p:nvSpPr>
          <p:spPr>
            <a:xfrm>
              <a:off x="945027" y="3128144"/>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6" name="Straight Arrow Connector 105"/>
            <p:cNvCxnSpPr/>
            <p:nvPr/>
          </p:nvCxnSpPr>
          <p:spPr>
            <a:xfrm>
              <a:off x="1691111" y="2588008"/>
              <a:ext cx="0" cy="5482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1" name="Rounded Rectangle 110"/>
          <p:cNvSpPr/>
          <p:nvPr/>
        </p:nvSpPr>
        <p:spPr>
          <a:xfrm>
            <a:off x="6872835" y="4433137"/>
            <a:ext cx="1419046" cy="4594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transfer</a:t>
            </a:r>
            <a:endParaRPr lang="en-US" dirty="0">
              <a:solidFill>
                <a:schemeClr val="tx1"/>
              </a:solidFill>
            </a:endParaRPr>
          </a:p>
        </p:txBody>
      </p:sp>
      <p:cxnSp>
        <p:nvCxnSpPr>
          <p:cNvPr id="118" name="Straight Arrow Connector 117"/>
          <p:cNvCxnSpPr/>
          <p:nvPr/>
        </p:nvCxnSpPr>
        <p:spPr>
          <a:xfrm>
            <a:off x="7439816" y="3795258"/>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itle 1"/>
          <p:cNvSpPr txBox="1">
            <a:spLocks/>
          </p:cNvSpPr>
          <p:nvPr/>
        </p:nvSpPr>
        <p:spPr>
          <a:xfrm>
            <a:off x="28726" y="152401"/>
            <a:ext cx="9115273" cy="8382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Delayed Transfer – 2014 Report</a:t>
            </a:r>
            <a:endParaRPr lang="en-US" dirty="0"/>
          </a:p>
        </p:txBody>
      </p:sp>
      <p:sp>
        <p:nvSpPr>
          <p:cNvPr id="21" name="Rounded Rectangular Callout 20"/>
          <p:cNvSpPr/>
          <p:nvPr/>
        </p:nvSpPr>
        <p:spPr>
          <a:xfrm>
            <a:off x="6872835" y="5307987"/>
            <a:ext cx="1403382" cy="765581"/>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 (negative)</a:t>
            </a:r>
            <a:endParaRPr lang="en-US" sz="1400" dirty="0"/>
          </a:p>
        </p:txBody>
      </p:sp>
      <p:sp>
        <p:nvSpPr>
          <p:cNvPr id="22" name="Rounded Rectangular Callout 21"/>
          <p:cNvSpPr/>
          <p:nvPr/>
        </p:nvSpPr>
        <p:spPr>
          <a:xfrm>
            <a:off x="2413227" y="5024435"/>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Tree>
    <p:extLst>
      <p:ext uri="{BB962C8B-B14F-4D97-AF65-F5344CB8AC3E}">
        <p14:creationId xmlns="" xmlns:p14="http://schemas.microsoft.com/office/powerpoint/2010/main" val="2470435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2085822955"/>
              </p:ext>
            </p:extLst>
          </p:nvPr>
        </p:nvGraphicFramePr>
        <p:xfrm>
          <a:off x="152399" y="1015739"/>
          <a:ext cx="8915401" cy="5139528"/>
        </p:xfrm>
        <a:graphic>
          <a:graphicData uri="http://schemas.openxmlformats.org/drawingml/2006/table">
            <a:tbl>
              <a:tblPr firstRow="1" bandRow="1">
                <a:tableStyleId>{5C22544A-7EE6-4342-B048-85BDC9FD1C3A}</a:tableStyleId>
              </a:tblPr>
              <a:tblGrid>
                <a:gridCol w="838201"/>
                <a:gridCol w="3962400"/>
                <a:gridCol w="4114800"/>
              </a:tblGrid>
              <a:tr h="584461">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(multiple retrievals)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(multiple retrievals/transfers)</a:t>
                      </a:r>
                    </a:p>
                  </a:txBody>
                  <a:tcPr/>
                </a:tc>
              </a:tr>
              <a:tr h="2123701">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solidFill>
                          <a:schemeClr val="tx1"/>
                        </a:solidFill>
                      </a:endParaRPr>
                    </a:p>
                  </a:txBody>
                  <a:tcPr/>
                </a:tc>
              </a:tr>
            </a:tbl>
          </a:graphicData>
        </a:graphic>
      </p:graphicFrame>
      <p:grpSp>
        <p:nvGrpSpPr>
          <p:cNvPr id="90" name="Group 89"/>
          <p:cNvGrpSpPr/>
          <p:nvPr/>
        </p:nvGrpSpPr>
        <p:grpSpPr>
          <a:xfrm>
            <a:off x="990600" y="2110747"/>
            <a:ext cx="3889718" cy="2592381"/>
            <a:chOff x="1253196" y="2110747"/>
            <a:chExt cx="3889718" cy="2592381"/>
          </a:xfrm>
        </p:grpSpPr>
        <p:sp>
          <p:nvSpPr>
            <p:cNvPr id="56" name="Rounded Rectangle 55"/>
            <p:cNvSpPr/>
            <p:nvPr/>
          </p:nvSpPr>
          <p:spPr>
            <a:xfrm>
              <a:off x="3069688" y="3487561"/>
              <a:ext cx="1928446"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grpSp>
          <p:nvGrpSpPr>
            <p:cNvPr id="78" name="Group 77"/>
            <p:cNvGrpSpPr/>
            <p:nvPr/>
          </p:nvGrpSpPr>
          <p:grpSpPr>
            <a:xfrm>
              <a:off x="1253196" y="2110747"/>
              <a:ext cx="1215097" cy="768754"/>
              <a:chOff x="1253196" y="2110747"/>
              <a:chExt cx="1215097" cy="768754"/>
            </a:xfrm>
          </p:grpSpPr>
          <p:sp>
            <p:nvSpPr>
              <p:cNvPr id="46" name="Rounded Rectangle 45"/>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48" name="Rounded Rectangle 47"/>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58" name="Straight Arrow Connector 57"/>
              <p:cNvCxnSpPr>
                <a:stCxn id="46"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66" name="Straight Arrow Connector 65"/>
            <p:cNvCxnSpPr/>
            <p:nvPr/>
          </p:nvCxnSpPr>
          <p:spPr>
            <a:xfrm>
              <a:off x="4033911" y="3165301"/>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033911" y="3757338"/>
              <a:ext cx="0" cy="609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2584352" y="2260802"/>
              <a:ext cx="1215097" cy="768754"/>
              <a:chOff x="1253196" y="2110747"/>
              <a:chExt cx="1215097" cy="768754"/>
            </a:xfrm>
          </p:grpSpPr>
          <p:sp>
            <p:nvSpPr>
              <p:cNvPr id="80" name="Rounded Rectangle 79"/>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1" name="Rounded Rectangle 80"/>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2" name="Straight Arrow Connector 81"/>
              <p:cNvCxnSpPr>
                <a:stCxn id="80"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3927817" y="2381127"/>
              <a:ext cx="1215097" cy="768754"/>
              <a:chOff x="1253196" y="2110747"/>
              <a:chExt cx="1215097" cy="768754"/>
            </a:xfrm>
          </p:grpSpPr>
          <p:sp>
            <p:nvSpPr>
              <p:cNvPr id="84" name="Rounded Rectangle 83"/>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5" name="Rounded Rectangle 84"/>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6" name="Straight Arrow Connector 85"/>
              <p:cNvCxnSpPr>
                <a:stCxn id="84"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9" name="Rounded Rectangle 88"/>
            <p:cNvSpPr/>
            <p:nvPr/>
          </p:nvSpPr>
          <p:spPr>
            <a:xfrm>
              <a:off x="3645877" y="4398328"/>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sp>
        <p:nvSpPr>
          <p:cNvPr id="92" name="Rounded Rectangle 91"/>
          <p:cNvSpPr/>
          <p:nvPr/>
        </p:nvSpPr>
        <p:spPr>
          <a:xfrm>
            <a:off x="5720128" y="3400804"/>
            <a:ext cx="1188428" cy="293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grpSp>
        <p:nvGrpSpPr>
          <p:cNvPr id="93" name="Group 92"/>
          <p:cNvGrpSpPr/>
          <p:nvPr/>
        </p:nvGrpSpPr>
        <p:grpSpPr>
          <a:xfrm>
            <a:off x="5099245" y="2080267"/>
            <a:ext cx="1215097" cy="768754"/>
            <a:chOff x="1253196" y="2110747"/>
            <a:chExt cx="1215097" cy="768754"/>
          </a:xfrm>
        </p:grpSpPr>
        <p:sp>
          <p:nvSpPr>
            <p:cNvPr id="107" name="Rounded Rectangle 106"/>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8" name="Rounded Rectangle 107"/>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9" name="Straight Arrow Connector 108"/>
            <p:cNvCxnSpPr>
              <a:stCxn id="107"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94" name="Straight Arrow Connector 93"/>
          <p:cNvCxnSpPr/>
          <p:nvPr/>
        </p:nvCxnSpPr>
        <p:spPr>
          <a:xfrm flipH="1">
            <a:off x="6132049" y="2856744"/>
            <a:ext cx="6448" cy="526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8001000" y="3165301"/>
            <a:ext cx="0" cy="474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6326065" y="3693957"/>
            <a:ext cx="1" cy="4901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6430401" y="2230322"/>
            <a:ext cx="1215097" cy="768754"/>
            <a:chOff x="1253196" y="2110747"/>
            <a:chExt cx="1215097" cy="768754"/>
          </a:xfrm>
        </p:grpSpPr>
        <p:sp>
          <p:nvSpPr>
            <p:cNvPr id="104" name="Rounded Rectangle 103"/>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5" name="Rounded Rectangle 104"/>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6" name="Straight Arrow Connector 105"/>
            <p:cNvCxnSpPr>
              <a:stCxn id="104"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7773866" y="2350647"/>
            <a:ext cx="1215097" cy="768754"/>
            <a:chOff x="1253196" y="2110747"/>
            <a:chExt cx="1215097" cy="768754"/>
          </a:xfrm>
        </p:grpSpPr>
        <p:sp>
          <p:nvSpPr>
            <p:cNvPr id="101" name="Rounded Rectangle 100"/>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2" name="Rounded Rectangle 101"/>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3" name="Straight Arrow Connector 102"/>
            <p:cNvCxnSpPr>
              <a:stCxn id="101"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99" name="Straight Arrow Connector 98"/>
          <p:cNvCxnSpPr/>
          <p:nvPr/>
        </p:nvCxnSpPr>
        <p:spPr>
          <a:xfrm flipH="1">
            <a:off x="6629400" y="3019561"/>
            <a:ext cx="1" cy="381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ounded Rectangle 99"/>
          <p:cNvSpPr/>
          <p:nvPr/>
        </p:nvSpPr>
        <p:spPr>
          <a:xfrm>
            <a:off x="5720568" y="4184064"/>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sp>
        <p:nvSpPr>
          <p:cNvPr id="111" name="Rounded Rectangle 110"/>
          <p:cNvSpPr/>
          <p:nvPr/>
        </p:nvSpPr>
        <p:spPr>
          <a:xfrm>
            <a:off x="7202366" y="5181600"/>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sp>
        <p:nvSpPr>
          <p:cNvPr id="112" name="Rounded Rectangle 111"/>
          <p:cNvSpPr/>
          <p:nvPr/>
        </p:nvSpPr>
        <p:spPr>
          <a:xfrm>
            <a:off x="7202366" y="3639961"/>
            <a:ext cx="1188428" cy="293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cxnSp>
        <p:nvCxnSpPr>
          <p:cNvPr id="115" name="Straight Arrow Connector 114"/>
          <p:cNvCxnSpPr/>
          <p:nvPr/>
        </p:nvCxnSpPr>
        <p:spPr>
          <a:xfrm flipH="1">
            <a:off x="7773866" y="3939010"/>
            <a:ext cx="22715" cy="1242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7391400" y="3037367"/>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Title 1"/>
          <p:cNvSpPr txBox="1">
            <a:spLocks/>
          </p:cNvSpPr>
          <p:nvPr/>
        </p:nvSpPr>
        <p:spPr>
          <a:xfrm>
            <a:off x="28726" y="152401"/>
            <a:ext cx="9115273" cy="838200"/>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Delayed Transfer Multiple Cycles – Current Report</a:t>
            </a:r>
            <a:endParaRPr lang="en-US" dirty="0"/>
          </a:p>
        </p:txBody>
      </p:sp>
      <p:sp>
        <p:nvSpPr>
          <p:cNvPr id="51" name="Rounded Rectangular Callout 50"/>
          <p:cNvSpPr/>
          <p:nvPr/>
        </p:nvSpPr>
        <p:spPr>
          <a:xfrm>
            <a:off x="3535681" y="4992851"/>
            <a:ext cx="990600" cy="493549"/>
          </a:xfrm>
          <a:prstGeom prst="wedgeRoundRectCallout">
            <a:avLst>
              <a:gd name="adj1" fmla="val 535"/>
              <a:gd name="adj2" fmla="val -86745"/>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endParaRPr lang="en-US" sz="1400" dirty="0"/>
          </a:p>
        </p:txBody>
      </p:sp>
      <p:sp>
        <p:nvSpPr>
          <p:cNvPr id="52" name="Rounded Rectangular Callout 51"/>
          <p:cNvSpPr/>
          <p:nvPr/>
        </p:nvSpPr>
        <p:spPr>
          <a:xfrm>
            <a:off x="7301281" y="5727336"/>
            <a:ext cx="990600" cy="493549"/>
          </a:xfrm>
          <a:prstGeom prst="wedgeRoundRectCallout">
            <a:avLst>
              <a:gd name="adj1" fmla="val 535"/>
              <a:gd name="adj2" fmla="val -86745"/>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endParaRPr lang="en-US" sz="1400" dirty="0"/>
          </a:p>
        </p:txBody>
      </p:sp>
      <p:sp>
        <p:nvSpPr>
          <p:cNvPr id="53" name="Rounded Rectangular Callout 52"/>
          <p:cNvSpPr/>
          <p:nvPr/>
        </p:nvSpPr>
        <p:spPr>
          <a:xfrm>
            <a:off x="5720568" y="4703129"/>
            <a:ext cx="1140155" cy="580938"/>
          </a:xfrm>
          <a:prstGeom prst="wedgeRoundRectCallout">
            <a:avLst>
              <a:gd name="adj1" fmla="val -5234"/>
              <a:gd name="adj2" fmla="val -72026"/>
              <a:gd name="adj3" fmla="val 16667"/>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Secondary efficacy</a:t>
            </a:r>
          </a:p>
          <a:p>
            <a:pPr algn="ctr"/>
            <a:endParaRPr lang="en-US" sz="1400" dirty="0"/>
          </a:p>
        </p:txBody>
      </p:sp>
      <p:sp>
        <p:nvSpPr>
          <p:cNvPr id="47" name="Rounded Rectangle 46"/>
          <p:cNvSpPr/>
          <p:nvPr/>
        </p:nvSpPr>
        <p:spPr>
          <a:xfrm>
            <a:off x="1223024" y="3933114"/>
            <a:ext cx="1419046" cy="45942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 transfer</a:t>
            </a:r>
            <a:endParaRPr lang="en-US" dirty="0">
              <a:solidFill>
                <a:schemeClr val="tx1"/>
              </a:solidFill>
            </a:endParaRPr>
          </a:p>
        </p:txBody>
      </p:sp>
      <p:cxnSp>
        <p:nvCxnSpPr>
          <p:cNvPr id="54" name="Straight Arrow Connector 53"/>
          <p:cNvCxnSpPr/>
          <p:nvPr/>
        </p:nvCxnSpPr>
        <p:spPr>
          <a:xfrm>
            <a:off x="1562100" y="3029556"/>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343959" y="3165301"/>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Rounded Rectangular Callout 56"/>
          <p:cNvSpPr/>
          <p:nvPr/>
        </p:nvSpPr>
        <p:spPr>
          <a:xfrm>
            <a:off x="1204477" y="4651128"/>
            <a:ext cx="1214812" cy="493549"/>
          </a:xfrm>
          <a:prstGeom prst="wedgeRoundRectCallout">
            <a:avLst>
              <a:gd name="adj1" fmla="val 535"/>
              <a:gd name="adj2" fmla="val -86745"/>
              <a:gd name="adj3" fmla="val 16667"/>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Unreported</a:t>
            </a:r>
            <a:endParaRPr lang="en-US" sz="1400" dirty="0"/>
          </a:p>
        </p:txBody>
      </p:sp>
    </p:spTree>
    <p:extLst>
      <p:ext uri="{BB962C8B-B14F-4D97-AF65-F5344CB8AC3E}">
        <p14:creationId xmlns="" xmlns:p14="http://schemas.microsoft.com/office/powerpoint/2010/main" val="2986697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 xmlns:p14="http://schemas.microsoft.com/office/powerpoint/2010/main" val="3182106606"/>
              </p:ext>
            </p:extLst>
          </p:nvPr>
        </p:nvGraphicFramePr>
        <p:xfrm>
          <a:off x="152399" y="1015739"/>
          <a:ext cx="8915401" cy="5139528"/>
        </p:xfrm>
        <a:graphic>
          <a:graphicData uri="http://schemas.openxmlformats.org/drawingml/2006/table">
            <a:tbl>
              <a:tblPr firstRow="1" bandRow="1">
                <a:tableStyleId>{5C22544A-7EE6-4342-B048-85BDC9FD1C3A}</a:tableStyleId>
              </a:tblPr>
              <a:tblGrid>
                <a:gridCol w="838201"/>
                <a:gridCol w="3962400"/>
                <a:gridCol w="4114800"/>
              </a:tblGrid>
              <a:tr h="584461">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(multiple retrievals)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Short-term E. Banking  </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(multiple retrievals/transfers)</a:t>
                      </a:r>
                    </a:p>
                  </a:txBody>
                  <a:tcPr/>
                </a:tc>
              </a:tr>
              <a:tr h="2123701">
                <a:tc>
                  <a:txBody>
                    <a:bodyPr/>
                    <a:lstStyle/>
                    <a:p>
                      <a:endParaRPr lang="en-US" sz="2400" b="1" dirty="0" smtClean="0"/>
                    </a:p>
                    <a:p>
                      <a:endParaRPr lang="en-US" sz="2400" b="1" dirty="0" smtClean="0"/>
                    </a:p>
                    <a:p>
                      <a:r>
                        <a:rPr lang="en-US" sz="2400" b="1" dirty="0" smtClean="0"/>
                        <a:t>RY</a:t>
                      </a:r>
                      <a:r>
                        <a:rPr lang="en-US" sz="2400" b="1" baseline="0" dirty="0" smtClean="0"/>
                        <a:t> 1</a:t>
                      </a:r>
                      <a:endParaRPr lang="en-US" sz="2400" b="1" dirty="0"/>
                    </a:p>
                  </a:txBody>
                  <a:tcPr/>
                </a:tc>
                <a:tc>
                  <a:txBody>
                    <a:bodyPr/>
                    <a:lstStyle/>
                    <a:p>
                      <a:endParaRPr lang="en-US" dirty="0"/>
                    </a:p>
                  </a:txBody>
                  <a:tcPr/>
                </a:tc>
                <a:tc>
                  <a:txBody>
                    <a:bodyPr/>
                    <a:lstStyle/>
                    <a:p>
                      <a:endParaRPr lang="en-US" dirty="0"/>
                    </a:p>
                  </a:txBody>
                  <a:tcPr/>
                </a:tc>
              </a:tr>
              <a:tr h="2192867">
                <a:tc>
                  <a:txBody>
                    <a:bodyPr/>
                    <a:lstStyle/>
                    <a:p>
                      <a:endParaRPr lang="en-US" sz="2400" b="1" dirty="0" smtClean="0"/>
                    </a:p>
                    <a:p>
                      <a:endParaRPr lang="en-US" sz="2400" b="1" dirty="0" smtClean="0"/>
                    </a:p>
                    <a:p>
                      <a:r>
                        <a:rPr lang="en-US" sz="2400" b="1" dirty="0" smtClean="0"/>
                        <a:t>RY 2</a:t>
                      </a:r>
                      <a:endParaRPr lang="en-US" sz="2400" b="1" dirty="0"/>
                    </a:p>
                  </a:txBody>
                  <a:tcPr/>
                </a:tc>
                <a:tc>
                  <a:txBody>
                    <a:bodyPr/>
                    <a:lstStyle/>
                    <a:p>
                      <a:endParaRPr lang="en-US" dirty="0"/>
                    </a:p>
                  </a:txBody>
                  <a:tcPr/>
                </a:tc>
                <a:tc>
                  <a:txBody>
                    <a:bodyPr/>
                    <a:lstStyle/>
                    <a:p>
                      <a:endParaRPr lang="en-US" dirty="0">
                        <a:solidFill>
                          <a:schemeClr val="tx1"/>
                        </a:solidFill>
                      </a:endParaRPr>
                    </a:p>
                  </a:txBody>
                  <a:tcPr/>
                </a:tc>
              </a:tr>
            </a:tbl>
          </a:graphicData>
        </a:graphic>
      </p:graphicFrame>
      <p:grpSp>
        <p:nvGrpSpPr>
          <p:cNvPr id="90" name="Group 89"/>
          <p:cNvGrpSpPr/>
          <p:nvPr/>
        </p:nvGrpSpPr>
        <p:grpSpPr>
          <a:xfrm>
            <a:off x="990600" y="2110747"/>
            <a:ext cx="3889718" cy="2560997"/>
            <a:chOff x="1253196" y="2110747"/>
            <a:chExt cx="3889718" cy="2560997"/>
          </a:xfrm>
        </p:grpSpPr>
        <p:sp>
          <p:nvSpPr>
            <p:cNvPr id="56" name="Rounded Rectangle 55"/>
            <p:cNvSpPr/>
            <p:nvPr/>
          </p:nvSpPr>
          <p:spPr>
            <a:xfrm>
              <a:off x="2186354" y="3432609"/>
              <a:ext cx="1928446"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grpSp>
          <p:nvGrpSpPr>
            <p:cNvPr id="78" name="Group 77"/>
            <p:cNvGrpSpPr/>
            <p:nvPr/>
          </p:nvGrpSpPr>
          <p:grpSpPr>
            <a:xfrm>
              <a:off x="1253196" y="2110747"/>
              <a:ext cx="1215097" cy="768754"/>
              <a:chOff x="1253196" y="2110747"/>
              <a:chExt cx="1215097" cy="768754"/>
            </a:xfrm>
          </p:grpSpPr>
          <p:sp>
            <p:nvSpPr>
              <p:cNvPr id="46" name="Rounded Rectangle 45"/>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48" name="Rounded Rectangle 47"/>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58" name="Straight Arrow Connector 57"/>
              <p:cNvCxnSpPr>
                <a:stCxn id="46"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63" name="Straight Arrow Connector 62"/>
            <p:cNvCxnSpPr/>
            <p:nvPr/>
          </p:nvCxnSpPr>
          <p:spPr>
            <a:xfrm flipH="1">
              <a:off x="2286000" y="2887224"/>
              <a:ext cx="6448" cy="526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033911" y="3165301"/>
              <a:ext cx="0" cy="26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201866" y="3737409"/>
              <a:ext cx="0" cy="609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79" name="Group 78"/>
            <p:cNvGrpSpPr/>
            <p:nvPr/>
          </p:nvGrpSpPr>
          <p:grpSpPr>
            <a:xfrm>
              <a:off x="2584352" y="2260802"/>
              <a:ext cx="1215097" cy="768754"/>
              <a:chOff x="1253196" y="2110747"/>
              <a:chExt cx="1215097" cy="768754"/>
            </a:xfrm>
          </p:grpSpPr>
          <p:sp>
            <p:nvSpPr>
              <p:cNvPr id="80" name="Rounded Rectangle 79"/>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1" name="Rounded Rectangle 80"/>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2" name="Straight Arrow Connector 81"/>
              <p:cNvCxnSpPr>
                <a:stCxn id="80"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3927817" y="2381127"/>
              <a:ext cx="1215097" cy="768754"/>
              <a:chOff x="1253196" y="2110747"/>
              <a:chExt cx="1215097" cy="768754"/>
            </a:xfrm>
          </p:grpSpPr>
          <p:sp>
            <p:nvSpPr>
              <p:cNvPr id="84" name="Rounded Rectangle 83"/>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85" name="Rounded Rectangle 84"/>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86" name="Straight Arrow Connector 85"/>
              <p:cNvCxnSpPr>
                <a:stCxn id="84"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87" name="Straight Arrow Connector 86"/>
            <p:cNvCxnSpPr>
              <a:stCxn id="81" idx="2"/>
            </p:cNvCxnSpPr>
            <p:nvPr/>
          </p:nvCxnSpPr>
          <p:spPr>
            <a:xfrm flipH="1">
              <a:off x="3191900" y="3029556"/>
              <a:ext cx="1" cy="381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Rounded Rectangle 88"/>
            <p:cNvSpPr/>
            <p:nvPr/>
          </p:nvSpPr>
          <p:spPr>
            <a:xfrm>
              <a:off x="2620401" y="4366944"/>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grpSp>
      <p:sp>
        <p:nvSpPr>
          <p:cNvPr id="92" name="Rounded Rectangle 91"/>
          <p:cNvSpPr/>
          <p:nvPr/>
        </p:nvSpPr>
        <p:spPr>
          <a:xfrm>
            <a:off x="5720128" y="3400804"/>
            <a:ext cx="1188428" cy="293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grpSp>
        <p:nvGrpSpPr>
          <p:cNvPr id="93" name="Group 92"/>
          <p:cNvGrpSpPr/>
          <p:nvPr/>
        </p:nvGrpSpPr>
        <p:grpSpPr>
          <a:xfrm>
            <a:off x="5099245" y="2080267"/>
            <a:ext cx="1215097" cy="768754"/>
            <a:chOff x="1253196" y="2110747"/>
            <a:chExt cx="1215097" cy="768754"/>
          </a:xfrm>
        </p:grpSpPr>
        <p:sp>
          <p:nvSpPr>
            <p:cNvPr id="107" name="Rounded Rectangle 106"/>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8" name="Rounded Rectangle 107"/>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9" name="Straight Arrow Connector 108"/>
            <p:cNvCxnSpPr>
              <a:stCxn id="107"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94" name="Straight Arrow Connector 93"/>
          <p:cNvCxnSpPr/>
          <p:nvPr/>
        </p:nvCxnSpPr>
        <p:spPr>
          <a:xfrm flipH="1">
            <a:off x="6132049" y="2856744"/>
            <a:ext cx="6448" cy="526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8001000" y="3165301"/>
            <a:ext cx="0" cy="474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6326065" y="3693957"/>
            <a:ext cx="1" cy="4901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97" name="Group 96"/>
          <p:cNvGrpSpPr/>
          <p:nvPr/>
        </p:nvGrpSpPr>
        <p:grpSpPr>
          <a:xfrm>
            <a:off x="6430401" y="2230322"/>
            <a:ext cx="1215097" cy="768754"/>
            <a:chOff x="1253196" y="2110747"/>
            <a:chExt cx="1215097" cy="768754"/>
          </a:xfrm>
        </p:grpSpPr>
        <p:sp>
          <p:nvSpPr>
            <p:cNvPr id="104" name="Rounded Rectangle 103"/>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5" name="Rounded Rectangle 104"/>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6" name="Straight Arrow Connector 105"/>
            <p:cNvCxnSpPr>
              <a:stCxn id="104"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98" name="Group 97"/>
          <p:cNvGrpSpPr/>
          <p:nvPr/>
        </p:nvGrpSpPr>
        <p:grpSpPr>
          <a:xfrm>
            <a:off x="7773866" y="2350647"/>
            <a:ext cx="1215097" cy="768754"/>
            <a:chOff x="1253196" y="2110747"/>
            <a:chExt cx="1215097" cy="768754"/>
          </a:xfrm>
        </p:grpSpPr>
        <p:sp>
          <p:nvSpPr>
            <p:cNvPr id="101" name="Rounded Rectangle 100"/>
            <p:cNvSpPr/>
            <p:nvPr/>
          </p:nvSpPr>
          <p:spPr>
            <a:xfrm>
              <a:off x="1253196" y="2110747"/>
              <a:ext cx="1143000" cy="304800"/>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Retrieval</a:t>
              </a:r>
              <a:endParaRPr lang="en-US" dirty="0"/>
            </a:p>
          </p:txBody>
        </p:sp>
        <p:sp>
          <p:nvSpPr>
            <p:cNvPr id="102" name="Rounded Rectangle 101"/>
            <p:cNvSpPr/>
            <p:nvPr/>
          </p:nvSpPr>
          <p:spPr>
            <a:xfrm>
              <a:off x="1253196" y="2574701"/>
              <a:ext cx="1215097"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 Banking</a:t>
              </a:r>
              <a:endParaRPr lang="en-US" dirty="0"/>
            </a:p>
          </p:txBody>
        </p:sp>
        <p:cxnSp>
          <p:nvCxnSpPr>
            <p:cNvPr id="103" name="Straight Arrow Connector 102"/>
            <p:cNvCxnSpPr>
              <a:stCxn id="101" idx="2"/>
            </p:cNvCxnSpPr>
            <p:nvPr/>
          </p:nvCxnSpPr>
          <p:spPr>
            <a:xfrm>
              <a:off x="1824696" y="2415547"/>
              <a:ext cx="0" cy="139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99" name="Straight Arrow Connector 98"/>
          <p:cNvCxnSpPr/>
          <p:nvPr/>
        </p:nvCxnSpPr>
        <p:spPr>
          <a:xfrm flipH="1">
            <a:off x="6629400" y="3019561"/>
            <a:ext cx="1" cy="381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ounded Rectangle 99"/>
          <p:cNvSpPr/>
          <p:nvPr/>
        </p:nvSpPr>
        <p:spPr>
          <a:xfrm>
            <a:off x="5720568" y="4184064"/>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sp>
        <p:nvSpPr>
          <p:cNvPr id="111" name="Rounded Rectangle 110"/>
          <p:cNvSpPr/>
          <p:nvPr/>
        </p:nvSpPr>
        <p:spPr>
          <a:xfrm>
            <a:off x="7202366" y="5181600"/>
            <a:ext cx="1143000" cy="3048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Outcome</a:t>
            </a:r>
            <a:endParaRPr lang="en-US" dirty="0"/>
          </a:p>
        </p:txBody>
      </p:sp>
      <p:sp>
        <p:nvSpPr>
          <p:cNvPr id="112" name="Rounded Rectangle 111"/>
          <p:cNvSpPr/>
          <p:nvPr/>
        </p:nvSpPr>
        <p:spPr>
          <a:xfrm>
            <a:off x="7202366" y="3639961"/>
            <a:ext cx="1188428" cy="293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Frozen ET</a:t>
            </a:r>
            <a:endParaRPr lang="en-US" dirty="0"/>
          </a:p>
        </p:txBody>
      </p:sp>
      <p:cxnSp>
        <p:nvCxnSpPr>
          <p:cNvPr id="115" name="Straight Arrow Connector 114"/>
          <p:cNvCxnSpPr/>
          <p:nvPr/>
        </p:nvCxnSpPr>
        <p:spPr>
          <a:xfrm flipH="1">
            <a:off x="7773866" y="3939010"/>
            <a:ext cx="22715" cy="1242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7391400" y="3037367"/>
            <a:ext cx="0" cy="6025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Rounded Rectangular Callout 43"/>
          <p:cNvSpPr/>
          <p:nvPr/>
        </p:nvSpPr>
        <p:spPr>
          <a:xfrm>
            <a:off x="2392681" y="4840451"/>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
        <p:nvSpPr>
          <p:cNvPr id="45" name="Rounded Rectangular Callout 44"/>
          <p:cNvSpPr/>
          <p:nvPr/>
        </p:nvSpPr>
        <p:spPr>
          <a:xfrm>
            <a:off x="5796768" y="4683286"/>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
        <p:nvSpPr>
          <p:cNvPr id="49" name="Title 1"/>
          <p:cNvSpPr txBox="1">
            <a:spLocks/>
          </p:cNvSpPr>
          <p:nvPr/>
        </p:nvSpPr>
        <p:spPr>
          <a:xfrm>
            <a:off x="28726" y="152401"/>
            <a:ext cx="9115273" cy="838200"/>
          </a:xfrm>
          <a:prstGeom prst="rect">
            <a:avLst/>
          </a:prstGeom>
        </p:spPr>
        <p:txBody>
          <a:bodyP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Delayed Transfer Multiple Cycles– 2014 Report</a:t>
            </a:r>
            <a:endParaRPr lang="en-US" dirty="0"/>
          </a:p>
        </p:txBody>
      </p:sp>
      <p:sp>
        <p:nvSpPr>
          <p:cNvPr id="50" name="Rounded Rectangular Callout 49"/>
          <p:cNvSpPr/>
          <p:nvPr/>
        </p:nvSpPr>
        <p:spPr>
          <a:xfrm>
            <a:off x="7301281" y="5667572"/>
            <a:ext cx="990600" cy="493549"/>
          </a:xfrm>
          <a:prstGeom prst="wedgeRoundRectCallout">
            <a:avLst>
              <a:gd name="adj1" fmla="val 535"/>
              <a:gd name="adj2" fmla="val -8674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Primary efficacy</a:t>
            </a:r>
            <a:endParaRPr lang="en-US" sz="1400" dirty="0"/>
          </a:p>
        </p:txBody>
      </p:sp>
    </p:spTree>
    <p:extLst>
      <p:ext uri="{BB962C8B-B14F-4D97-AF65-F5344CB8AC3E}">
        <p14:creationId xmlns="" xmlns:p14="http://schemas.microsoft.com/office/powerpoint/2010/main" val="2492502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Transfer - Subtleties</a:t>
            </a:r>
            <a:endParaRPr lang="en-US" dirty="0"/>
          </a:p>
        </p:txBody>
      </p:sp>
      <p:sp>
        <p:nvSpPr>
          <p:cNvPr id="3" name="Content Placeholder 2"/>
          <p:cNvSpPr>
            <a:spLocks noGrp="1"/>
          </p:cNvSpPr>
          <p:nvPr>
            <p:ph idx="1"/>
          </p:nvPr>
        </p:nvSpPr>
        <p:spPr/>
        <p:txBody>
          <a:bodyPr>
            <a:normAutofit fontScale="92500"/>
          </a:bodyPr>
          <a:lstStyle/>
          <a:p>
            <a:r>
              <a:rPr lang="en-US" dirty="0" smtClean="0"/>
              <a:t>Some older patients (or younger patients with diminished ovarian reserve) may desire to bank eggs / embryos from multiple cycles for the purpose of having eggs / embryos for attempting additional later pregnancy (true fertility preservation)</a:t>
            </a:r>
          </a:p>
          <a:p>
            <a:pPr lvl="1"/>
            <a:r>
              <a:rPr lang="en-US" dirty="0" smtClean="0"/>
              <a:t>It may be appropriate to do more than one cycle prior to primary transfer with different designations</a:t>
            </a:r>
          </a:p>
          <a:p>
            <a:pPr lvl="2"/>
            <a:r>
              <a:rPr lang="en-US" dirty="0"/>
              <a:t>D</a:t>
            </a:r>
            <a:r>
              <a:rPr lang="en-US" dirty="0" smtClean="0"/>
              <a:t>elayed transfer and</a:t>
            </a:r>
          </a:p>
          <a:p>
            <a:pPr lvl="2"/>
            <a:r>
              <a:rPr lang="en-US" dirty="0" smtClean="0"/>
              <a:t>Fertility preservation</a:t>
            </a:r>
            <a:endParaRPr lang="en-US" dirty="0"/>
          </a:p>
        </p:txBody>
      </p:sp>
    </p:spTree>
    <p:extLst>
      <p:ext uri="{BB962C8B-B14F-4D97-AF65-F5344CB8AC3E}">
        <p14:creationId xmlns="" xmlns:p14="http://schemas.microsoft.com/office/powerpoint/2010/main" val="3277683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Delayed Transfer - Subtleties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multiple cycles are done with different designations, the delayed  transfer cycles will be included in the outcome statistic of the CSR and the cycles designated as “Fertility Preservation” will be excluded </a:t>
            </a:r>
            <a:r>
              <a:rPr lang="en-US" b="1" dirty="0" smtClean="0"/>
              <a:t>unless</a:t>
            </a:r>
            <a:r>
              <a:rPr lang="en-US" dirty="0" smtClean="0"/>
              <a:t>:</a:t>
            </a:r>
          </a:p>
          <a:p>
            <a:pPr lvl="1"/>
            <a:r>
              <a:rPr lang="en-US" dirty="0" smtClean="0"/>
              <a:t>One or more embryos from that cycle are transferred within the reporting year or the year following</a:t>
            </a:r>
          </a:p>
          <a:p>
            <a:r>
              <a:rPr lang="en-US" dirty="0" smtClean="0"/>
              <a:t>If embryos are transferred within 12 months of cycle start for egg / embryo banking for “Fertility Preservation”, the transfer will be linked to the stimulation cycle and the outcome included in the CSR</a:t>
            </a:r>
          </a:p>
          <a:p>
            <a:pPr lvl="1"/>
            <a:r>
              <a:rPr lang="en-US" dirty="0" smtClean="0"/>
              <a:t>We will treat as “delayed transfer”</a:t>
            </a:r>
            <a:endParaRPr lang="en-US" dirty="0"/>
          </a:p>
        </p:txBody>
      </p:sp>
    </p:spTree>
    <p:extLst>
      <p:ext uri="{BB962C8B-B14F-4D97-AF65-F5344CB8AC3E}">
        <p14:creationId xmlns="" xmlns:p14="http://schemas.microsoft.com/office/powerpoint/2010/main" val="265822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transfer subtleties - example</a:t>
            </a:r>
            <a:endParaRPr lang="en-US" dirty="0"/>
          </a:p>
        </p:txBody>
      </p:sp>
      <p:sp>
        <p:nvSpPr>
          <p:cNvPr id="3" name="Content Placeholder 2"/>
          <p:cNvSpPr>
            <a:spLocks noGrp="1"/>
          </p:cNvSpPr>
          <p:nvPr>
            <p:ph idx="1"/>
          </p:nvPr>
        </p:nvSpPr>
        <p:spPr/>
        <p:txBody>
          <a:bodyPr>
            <a:normAutofit fontScale="92500"/>
          </a:bodyPr>
          <a:lstStyle/>
          <a:p>
            <a:r>
              <a:rPr lang="en-US" dirty="0" smtClean="0"/>
              <a:t>Cycle start 12/31/2014</a:t>
            </a:r>
          </a:p>
          <a:p>
            <a:r>
              <a:rPr lang="en-US" dirty="0" smtClean="0"/>
              <a:t>Linked primary transfer allowed until </a:t>
            </a:r>
            <a:r>
              <a:rPr lang="en-US" dirty="0"/>
              <a:t>12/30/</a:t>
            </a:r>
            <a:r>
              <a:rPr lang="en-US" dirty="0" smtClean="0"/>
              <a:t>2015</a:t>
            </a:r>
            <a:endParaRPr lang="en-US" dirty="0"/>
          </a:p>
          <a:p>
            <a:r>
              <a:rPr lang="en-US" dirty="0" smtClean="0"/>
              <a:t>Finalization deadline for 2014 is 11/15/2015</a:t>
            </a:r>
          </a:p>
          <a:p>
            <a:r>
              <a:rPr lang="en-US" dirty="0" smtClean="0"/>
              <a:t>“Soft edit” sent at finalization to confirm plan to transfer within 365 days of cycle start</a:t>
            </a:r>
          </a:p>
          <a:p>
            <a:pPr lvl="1"/>
            <a:r>
              <a:rPr lang="en-US" dirty="0" smtClean="0"/>
              <a:t>Clinic indicates “no”</a:t>
            </a:r>
          </a:p>
          <a:p>
            <a:pPr lvl="2"/>
            <a:r>
              <a:rPr lang="en-US" dirty="0" smtClean="0"/>
              <a:t>Cycle will be reported in 2014 report</a:t>
            </a:r>
          </a:p>
          <a:p>
            <a:pPr lvl="1"/>
            <a:r>
              <a:rPr lang="en-US" dirty="0" smtClean="0"/>
              <a:t>Clinic indicates “yes”</a:t>
            </a:r>
          </a:p>
          <a:p>
            <a:pPr lvl="2"/>
            <a:r>
              <a:rPr lang="en-US" dirty="0" smtClean="0"/>
              <a:t>Cycle will be reported in 2015 report</a:t>
            </a:r>
          </a:p>
          <a:p>
            <a:pPr lvl="1"/>
            <a:endParaRPr lang="en-US" dirty="0"/>
          </a:p>
        </p:txBody>
      </p:sp>
    </p:spTree>
    <p:extLst>
      <p:ext uri="{BB962C8B-B14F-4D97-AF65-F5344CB8AC3E}">
        <p14:creationId xmlns="" xmlns:p14="http://schemas.microsoft.com/office/powerpoint/2010/main" val="4184955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Multiple Retrieval Entry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199" y="1600200"/>
            <a:ext cx="9061609" cy="4038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7038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in Data Collection and Reporting</a:t>
            </a:r>
            <a:endParaRPr lang="en-US" dirty="0"/>
          </a:p>
        </p:txBody>
      </p:sp>
      <p:sp>
        <p:nvSpPr>
          <p:cNvPr id="3" name="Content Placeholder 2"/>
          <p:cNvSpPr>
            <a:spLocks noGrp="1"/>
          </p:cNvSpPr>
          <p:nvPr>
            <p:ph idx="1"/>
          </p:nvPr>
        </p:nvSpPr>
        <p:spPr/>
        <p:txBody>
          <a:bodyPr/>
          <a:lstStyle/>
          <a:p>
            <a:r>
              <a:rPr lang="en-US" dirty="0" smtClean="0"/>
              <a:t>Purpose / goal</a:t>
            </a:r>
          </a:p>
          <a:p>
            <a:pPr lvl="1"/>
            <a:r>
              <a:rPr lang="en-US" dirty="0" smtClean="0"/>
              <a:t>Keep pace with changes in clinical practice</a:t>
            </a:r>
          </a:p>
          <a:p>
            <a:pPr lvl="1"/>
            <a:r>
              <a:rPr lang="en-US" dirty="0" smtClean="0"/>
              <a:t>Comply with the ART data collection and reporting requirements of the Fertility Clinic Success Rate and Certification Act (FCSRCA) aka Wyden Law</a:t>
            </a:r>
          </a:p>
          <a:p>
            <a:r>
              <a:rPr lang="en-US" dirty="0"/>
              <a:t>I</a:t>
            </a:r>
            <a:r>
              <a:rPr lang="en-US" dirty="0" smtClean="0"/>
              <a:t>nput from membership has been essential</a:t>
            </a:r>
          </a:p>
        </p:txBody>
      </p:sp>
    </p:spTree>
    <p:extLst>
      <p:ext uri="{BB962C8B-B14F-4D97-AF65-F5344CB8AC3E}">
        <p14:creationId xmlns="" xmlns:p14="http://schemas.microsoft.com/office/powerpoint/2010/main" val="143854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Multiple Transfer Entry</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 y="1276350"/>
            <a:ext cx="7838616" cy="5429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150608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FCSRCA - Background</a:t>
            </a:r>
            <a:endParaRPr lang="en-US" dirty="0"/>
          </a:p>
        </p:txBody>
      </p:sp>
      <p:sp>
        <p:nvSpPr>
          <p:cNvPr id="3" name="Content Placeholder 2"/>
          <p:cNvSpPr>
            <a:spLocks noGrp="1"/>
          </p:cNvSpPr>
          <p:nvPr>
            <p:ph idx="1"/>
          </p:nvPr>
        </p:nvSpPr>
        <p:spPr/>
        <p:txBody>
          <a:bodyPr>
            <a:normAutofit/>
          </a:bodyPr>
          <a:lstStyle/>
          <a:p>
            <a:r>
              <a:rPr lang="en-US" dirty="0" smtClean="0"/>
              <a:t>Consumer protection legislation - 1992</a:t>
            </a:r>
          </a:p>
          <a:p>
            <a:r>
              <a:rPr lang="en-US" dirty="0" smtClean="0"/>
              <a:t>Defined “assisted reproductive technology”</a:t>
            </a:r>
          </a:p>
          <a:p>
            <a:pPr lvl="1"/>
            <a:r>
              <a:rPr lang="en-US" dirty="0" smtClean="0"/>
              <a:t>All treatments or procedures which include the handling of human oocytes or embryos</a:t>
            </a:r>
          </a:p>
          <a:p>
            <a:r>
              <a:rPr lang="en-US" dirty="0" smtClean="0"/>
              <a:t>Defined data reporting mechanism</a:t>
            </a:r>
          </a:p>
          <a:p>
            <a:pPr lvl="1"/>
            <a:r>
              <a:rPr lang="en-US" dirty="0" smtClean="0"/>
              <a:t>Reporting to Secretary of Department of Health and Human Services through the Centers for Disease Control and Prevention</a:t>
            </a:r>
          </a:p>
        </p:txBody>
      </p:sp>
    </p:spTree>
    <p:extLst>
      <p:ext uri="{BB962C8B-B14F-4D97-AF65-F5344CB8AC3E}">
        <p14:creationId xmlns="" xmlns:p14="http://schemas.microsoft.com/office/powerpoint/2010/main" val="136726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FCSRCA - 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Defined the pregnancy success rate metric</a:t>
            </a:r>
          </a:p>
          <a:p>
            <a:pPr lvl="1"/>
            <a:r>
              <a:rPr lang="en-US" dirty="0" smtClean="0"/>
              <a:t>“by dividing the number of pregnancies which result in live births by the number of ovarian stimulation procedures attempted by such program”</a:t>
            </a:r>
          </a:p>
          <a:p>
            <a:r>
              <a:rPr lang="en-US" dirty="0" smtClean="0"/>
              <a:t>Also defined a second success rate metric </a:t>
            </a:r>
          </a:p>
          <a:p>
            <a:pPr lvl="1"/>
            <a:r>
              <a:rPr lang="en-US" dirty="0" smtClean="0"/>
              <a:t>“ the live birth per successful oocyte retrieval”</a:t>
            </a:r>
          </a:p>
          <a:p>
            <a:r>
              <a:rPr lang="en-US" dirty="0" smtClean="0"/>
              <a:t>Lastly indicates that additional success rate definitions be developed in consultation with appropriate consumer and professional organizations (e.g. ASRM / SART)</a:t>
            </a:r>
          </a:p>
          <a:p>
            <a:endParaRPr lang="en-US" dirty="0"/>
          </a:p>
        </p:txBody>
      </p:sp>
    </p:spTree>
    <p:extLst>
      <p:ext uri="{BB962C8B-B14F-4D97-AF65-F5344CB8AC3E}">
        <p14:creationId xmlns="" xmlns:p14="http://schemas.microsoft.com/office/powerpoint/2010/main" val="47266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FCSRCA - Background</a:t>
            </a:r>
            <a:endParaRPr lang="en-US" dirty="0"/>
          </a:p>
        </p:txBody>
      </p:sp>
      <p:sp>
        <p:nvSpPr>
          <p:cNvPr id="3" name="Content Placeholder 2"/>
          <p:cNvSpPr>
            <a:spLocks noGrp="1"/>
          </p:cNvSpPr>
          <p:nvPr>
            <p:ph idx="1"/>
          </p:nvPr>
        </p:nvSpPr>
        <p:spPr/>
        <p:txBody>
          <a:bodyPr>
            <a:normAutofit/>
          </a:bodyPr>
          <a:lstStyle/>
          <a:p>
            <a:r>
              <a:rPr lang="en-US" dirty="0" smtClean="0"/>
              <a:t>Rules / regulations (administrative law) describing the details of who shall report, the reporting system and the process for reporting by each clinic are published by CDC in the Federal Register initially in draft versions.  Final rules are published after solicited comments to the draft version are reviewed.</a:t>
            </a:r>
          </a:p>
          <a:p>
            <a:endParaRPr lang="en-US" dirty="0"/>
          </a:p>
        </p:txBody>
      </p:sp>
    </p:spTree>
    <p:extLst>
      <p:ext uri="{BB962C8B-B14F-4D97-AF65-F5344CB8AC3E}">
        <p14:creationId xmlns="" xmlns:p14="http://schemas.microsoft.com/office/powerpoint/2010/main" val="3758907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Publications</a:t>
            </a:r>
            <a:endParaRPr lang="en-US" dirty="0"/>
          </a:p>
        </p:txBody>
      </p:sp>
      <p:sp>
        <p:nvSpPr>
          <p:cNvPr id="3" name="Content Placeholder 2"/>
          <p:cNvSpPr>
            <a:spLocks noGrp="1"/>
          </p:cNvSpPr>
          <p:nvPr>
            <p:ph idx="1"/>
          </p:nvPr>
        </p:nvSpPr>
        <p:spPr/>
        <p:txBody>
          <a:bodyPr>
            <a:normAutofit/>
          </a:bodyPr>
          <a:lstStyle/>
          <a:p>
            <a:r>
              <a:rPr lang="en-US" dirty="0" smtClean="0"/>
              <a:t>Draft Aug 26, 1997</a:t>
            </a:r>
          </a:p>
          <a:p>
            <a:pPr lvl="1"/>
            <a:r>
              <a:rPr lang="en-US" dirty="0" smtClean="0"/>
              <a:t>SART in conjunction with CDC made a number of revisions to the reporting process shortly after publication</a:t>
            </a:r>
          </a:p>
          <a:p>
            <a:r>
              <a:rPr lang="en-US" dirty="0" smtClean="0"/>
              <a:t>Draft Sept 3, 1999</a:t>
            </a:r>
          </a:p>
          <a:p>
            <a:r>
              <a:rPr lang="en-US" dirty="0" smtClean="0"/>
              <a:t>Final Notice Sept 1, 2001</a:t>
            </a:r>
          </a:p>
          <a:p>
            <a:r>
              <a:rPr lang="en-US" dirty="0" smtClean="0"/>
              <a:t>Notice Feb 5, 2004 and Feb 1, 2005</a:t>
            </a:r>
          </a:p>
          <a:p>
            <a:endParaRPr lang="en-US" dirty="0"/>
          </a:p>
        </p:txBody>
      </p:sp>
    </p:spTree>
    <p:extLst>
      <p:ext uri="{BB962C8B-B14F-4D97-AF65-F5344CB8AC3E}">
        <p14:creationId xmlns="" xmlns:p14="http://schemas.microsoft.com/office/powerpoint/2010/main" val="1856580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 September 2001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reports</a:t>
            </a:r>
          </a:p>
          <a:p>
            <a:pPr lvl="1"/>
            <a:r>
              <a:rPr lang="en-US" dirty="0" smtClean="0"/>
              <a:t>ART program is defined as a legal entity practicing under state law, recognizable to the consumer</a:t>
            </a:r>
          </a:p>
          <a:p>
            <a:pPr lvl="1"/>
            <a:r>
              <a:rPr lang="en-US" dirty="0" smtClean="0"/>
              <a:t>Can be an individual physician or a group of physicians who practice together and share resources and liability</a:t>
            </a:r>
          </a:p>
          <a:p>
            <a:r>
              <a:rPr lang="en-US" dirty="0" smtClean="0"/>
              <a:t>Reporting deadline</a:t>
            </a:r>
          </a:p>
          <a:p>
            <a:pPr lvl="1"/>
            <a:r>
              <a:rPr lang="en-US" dirty="0" smtClean="0"/>
              <a:t>January 15 of the year 2 years subsequent to the reporting year</a:t>
            </a:r>
          </a:p>
          <a:p>
            <a:pPr lvl="1"/>
            <a:r>
              <a:rPr lang="en-US" dirty="0" smtClean="0"/>
              <a:t>SART in conjunction with CDC may change the deadline if needed</a:t>
            </a:r>
            <a:endParaRPr lang="en-US" dirty="0"/>
          </a:p>
        </p:txBody>
      </p:sp>
    </p:spTree>
    <p:extLst>
      <p:ext uri="{BB962C8B-B14F-4D97-AF65-F5344CB8AC3E}">
        <p14:creationId xmlns="" xmlns:p14="http://schemas.microsoft.com/office/powerpoint/2010/main" val="103388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Register – September 2001</a:t>
            </a:r>
            <a:endParaRPr lang="en-US" dirty="0"/>
          </a:p>
        </p:txBody>
      </p:sp>
      <p:sp>
        <p:nvSpPr>
          <p:cNvPr id="3" name="Content Placeholder 2"/>
          <p:cNvSpPr>
            <a:spLocks noGrp="1"/>
          </p:cNvSpPr>
          <p:nvPr>
            <p:ph idx="1"/>
          </p:nvPr>
        </p:nvSpPr>
        <p:spPr/>
        <p:txBody>
          <a:bodyPr>
            <a:normAutofit/>
          </a:bodyPr>
          <a:lstStyle/>
          <a:p>
            <a:pPr lvl="1"/>
            <a:r>
              <a:rPr lang="en-US" dirty="0" smtClean="0"/>
              <a:t>Prospective reporting anticipated</a:t>
            </a:r>
          </a:p>
          <a:p>
            <a:pPr lvl="2"/>
            <a:r>
              <a:rPr lang="en-US" dirty="0" smtClean="0"/>
              <a:t>Clinics will be provided at least 90 days notice of this requirement</a:t>
            </a:r>
          </a:p>
          <a:p>
            <a:pPr lvl="1"/>
            <a:r>
              <a:rPr lang="en-US" dirty="0" smtClean="0"/>
              <a:t>External validation of reported data</a:t>
            </a:r>
          </a:p>
          <a:p>
            <a:pPr lvl="2"/>
            <a:r>
              <a:rPr lang="en-US" dirty="0" smtClean="0"/>
              <a:t>CDC contracted with SART to perform</a:t>
            </a:r>
          </a:p>
          <a:p>
            <a:pPr lvl="2"/>
            <a:r>
              <a:rPr lang="en-US" dirty="0" smtClean="0"/>
              <a:t>Note – SART participation in validation efforts was removed from the contract for 2013</a:t>
            </a:r>
          </a:p>
          <a:p>
            <a:endParaRPr lang="en-US" dirty="0"/>
          </a:p>
        </p:txBody>
      </p:sp>
    </p:spTree>
    <p:extLst>
      <p:ext uri="{BB962C8B-B14F-4D97-AF65-F5344CB8AC3E}">
        <p14:creationId xmlns="" xmlns:p14="http://schemas.microsoft.com/office/powerpoint/2010/main" val="24267284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23079</TotalTime>
  <Words>1695</Words>
  <Application>Microsoft Macintosh PowerPoint</Application>
  <PresentationFormat>On-screen Show (4:3)</PresentationFormat>
  <Paragraphs>285</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SART Registry Update</vt:lpstr>
      <vt:lpstr>Changes</vt:lpstr>
      <vt:lpstr>Changes in Data Collection and Reporting</vt:lpstr>
      <vt:lpstr>FCSRCA - Background</vt:lpstr>
      <vt:lpstr>FCSRCA - Background</vt:lpstr>
      <vt:lpstr>FCSRCA - Background</vt:lpstr>
      <vt:lpstr>Federal Register Publications</vt:lpstr>
      <vt:lpstr>Federal Register – September 2001</vt:lpstr>
      <vt:lpstr>Federal Register – September 2001</vt:lpstr>
      <vt:lpstr>Federal Register – September 2001</vt:lpstr>
      <vt:lpstr>Federal Register – September 2001</vt:lpstr>
      <vt:lpstr>Federal Register – February 2005</vt:lpstr>
      <vt:lpstr>Data Collection Updates</vt:lpstr>
      <vt:lpstr>Changes in CSR</vt:lpstr>
      <vt:lpstr>Changes in CSR</vt:lpstr>
      <vt:lpstr>Egg / Embryo “Freeze all” Cycles</vt:lpstr>
      <vt:lpstr>Delayed Embryo Transfer / Short-term Egg / Embryo Banking (Autologous cycles)</vt:lpstr>
      <vt:lpstr>Delayed Transfer – Key Elements</vt:lpstr>
      <vt:lpstr>Delayed Transfer – Key Elements</vt:lpstr>
      <vt:lpstr>Slide 20</vt:lpstr>
      <vt:lpstr>Slide 21</vt:lpstr>
      <vt:lpstr>Slide 22</vt:lpstr>
      <vt:lpstr>Slide 23</vt:lpstr>
      <vt:lpstr>Slide 24</vt:lpstr>
      <vt:lpstr>Slide 25</vt:lpstr>
      <vt:lpstr>Delayed Transfer - Subtleties</vt:lpstr>
      <vt:lpstr>Delayed Transfer - Subtleties</vt:lpstr>
      <vt:lpstr>Delayed transfer subtleties - example</vt:lpstr>
      <vt:lpstr>Multiple Retrieval Entry</vt:lpstr>
      <vt:lpstr>Multiple Transfer Entry</vt:lpstr>
    </vt:vector>
  </TitlesOfParts>
  <Company>Center for Assisted Reproduction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SART REGISTRY 2014</dc:title>
  <dc:creator>Kevin Doody</dc:creator>
  <cp:lastModifiedBy>ASRM Guest</cp:lastModifiedBy>
  <cp:revision>77</cp:revision>
  <dcterms:created xsi:type="dcterms:W3CDTF">2013-09-25T16:51:59Z</dcterms:created>
  <dcterms:modified xsi:type="dcterms:W3CDTF">2013-10-13T18:28:16Z</dcterms:modified>
</cp:coreProperties>
</file>